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Inter SemiBold"/>
      <p:regular r:id="rId45"/>
      <p:bold r:id="rId46"/>
      <p:italic r:id="rId47"/>
      <p:boldItalic r:id="rId48"/>
    </p:embeddedFont>
    <p:embeddedFont>
      <p:font typeface="Nunito"/>
      <p:regular r:id="rId49"/>
      <p:bold r:id="rId50"/>
      <p:italic r:id="rId51"/>
      <p:boldItalic r:id="rId52"/>
    </p:embeddedFont>
    <p:embeddedFont>
      <p:font typeface="Inter"/>
      <p:regular r:id="rId53"/>
      <p:bold r:id="rId54"/>
      <p:italic r:id="rId55"/>
      <p:boldItalic r:id="rId56"/>
    </p:embeddedFont>
    <p:embeddedFont>
      <p:font typeface="Inter ExtraBold"/>
      <p:bold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  <p:embeddedFont>
      <p:font typeface="Space Grotesk Medium"/>
      <p:regular r:id="rId63"/>
      <p:bold r:id="rId64"/>
    </p:embeddedFont>
    <p:embeddedFont>
      <p:font typeface="Lexend"/>
      <p:regular r:id="rId65"/>
      <p:bold r:id="rId66"/>
    </p:embeddedFont>
    <p:embeddedFont>
      <p:font typeface="Space Grotesk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InterSemiBold-bold.fntdata"/><Relationship Id="rId45" Type="http://schemas.openxmlformats.org/officeDocument/2006/relationships/font" Target="fonts/InterSemiBo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InterSemiBold-boldItalic.fntdata"/><Relationship Id="rId47" Type="http://schemas.openxmlformats.org/officeDocument/2006/relationships/font" Target="fonts/InterSemiBold-italic.fntdata"/><Relationship Id="rId49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64" Type="http://schemas.openxmlformats.org/officeDocument/2006/relationships/font" Target="fonts/SpaceGroteskMedium-bold.fntdata"/><Relationship Id="rId63" Type="http://schemas.openxmlformats.org/officeDocument/2006/relationships/font" Target="fonts/SpaceGroteskMedium-regular.fntdata"/><Relationship Id="rId22" Type="http://schemas.openxmlformats.org/officeDocument/2006/relationships/slide" Target="slides/slide17.xml"/><Relationship Id="rId66" Type="http://schemas.openxmlformats.org/officeDocument/2006/relationships/font" Target="fonts/Lexend-bold.fntdata"/><Relationship Id="rId21" Type="http://schemas.openxmlformats.org/officeDocument/2006/relationships/slide" Target="slides/slide16.xml"/><Relationship Id="rId65" Type="http://schemas.openxmlformats.org/officeDocument/2006/relationships/font" Target="fonts/Lexend-regular.fntdata"/><Relationship Id="rId24" Type="http://schemas.openxmlformats.org/officeDocument/2006/relationships/slide" Target="slides/slide19.xml"/><Relationship Id="rId68" Type="http://schemas.openxmlformats.org/officeDocument/2006/relationships/font" Target="fonts/SpaceGrotesk-bold.fntdata"/><Relationship Id="rId23" Type="http://schemas.openxmlformats.org/officeDocument/2006/relationships/slide" Target="slides/slide18.xml"/><Relationship Id="rId67" Type="http://schemas.openxmlformats.org/officeDocument/2006/relationships/font" Target="fonts/SpaceGrotesk-regular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3" Type="http://schemas.openxmlformats.org/officeDocument/2006/relationships/font" Target="fonts/Inter-regular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6.xml"/><Relationship Id="rId55" Type="http://schemas.openxmlformats.org/officeDocument/2006/relationships/font" Target="fonts/Inter-italic.fntdata"/><Relationship Id="rId10" Type="http://schemas.openxmlformats.org/officeDocument/2006/relationships/slide" Target="slides/slide5.xml"/><Relationship Id="rId54" Type="http://schemas.openxmlformats.org/officeDocument/2006/relationships/font" Target="fonts/Inter-bold.fntdata"/><Relationship Id="rId13" Type="http://schemas.openxmlformats.org/officeDocument/2006/relationships/slide" Target="slides/slide8.xml"/><Relationship Id="rId57" Type="http://schemas.openxmlformats.org/officeDocument/2006/relationships/font" Target="fonts/InterExtraBold-bold.fntdata"/><Relationship Id="rId12" Type="http://schemas.openxmlformats.org/officeDocument/2006/relationships/slide" Target="slides/slide7.xml"/><Relationship Id="rId56" Type="http://schemas.openxmlformats.org/officeDocument/2006/relationships/font" Target="fonts/Inter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font" Target="fonts/InterExtra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20e237736_0_126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720e237736_0_126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We have entered an era where AI agents don’t just generate text - they reason, act, and make decisions, coordinate service and transact value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But Infra has to support this</a:t>
            </a:r>
            <a:endParaRPr sz="800"/>
          </a:p>
        </p:txBody>
      </p:sp>
      <p:sp>
        <p:nvSpPr>
          <p:cNvPr id="108" name="Google Shape;108;g3720e237736_0_126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3b48cb9a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373b48cb9a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Certificate “Digital Passport”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Verifiable AI identity</a:t>
            </a:r>
            <a:r>
              <a:rPr lang="en">
                <a:solidFill>
                  <a:schemeClr val="dk1"/>
                </a:solidFill>
              </a:rPr>
              <a:t>: Ensures each agent can cryptographically prove not only who it is but also the legitimacy of its delegated authority from human principals.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Programmable Permissions:</a:t>
            </a:r>
            <a:r>
              <a:rPr lang="en">
                <a:solidFill>
                  <a:schemeClr val="dk1"/>
                </a:solidFill>
              </a:rPr>
              <a:t> Embedded smart contracts and policies allow granular control over agent behaviors, delegation rights, authorized actions, and scoped permissions.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Digital Wallet Integration</a:t>
            </a:r>
            <a:r>
              <a:rPr lang="en">
                <a:solidFill>
                  <a:schemeClr val="dk1"/>
                </a:solidFill>
              </a:rPr>
              <a:t>: Agents possess built-in digital wallets enabling machine-native payments that are instant, autonomous, and micro-payments globally. Transactions become frictionless, secure, and auditable by design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3b48cb9a7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373b48cb9a7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AI provides contract-based coordination layer -&gt; lets agents and applications to interact with AI assets (data, GPU, models) under clearly stated usage policy, budget and contribution rules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Each model, data set, embedded with persistent identity metadata - checks how it is used, enforce logic, pricing - makes sure every contributor is paid fairly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1: replace Uber with AWS logo. have a SLA with my data &amp; GPU providers that I am consuming from.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203200" rtl="0" algn="l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2: Change the story and keep the logos. -&gt; Birthday planning story.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Image you are planning a party -&gt; book a restaurant on Saturday, book a Uber trip, buy a gift based on the knowledge on you. Today these are three separate tasks. In the future, it will be all done by one agent.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What that agent needs to do: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1. put down a credit card/money deposit for the restaurant.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2. purchase the gift for you with real money.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3. implied SLA in case the original restaurant is not available -&gt; need to find me the backup option.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4. book a Uber for me 1 hour before the reservation time.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3b48cb9a7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373b48cb9a7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Certificate “Digital Passport”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Verifiable AI identity</a:t>
            </a:r>
            <a:r>
              <a:rPr lang="en">
                <a:solidFill>
                  <a:schemeClr val="dk1"/>
                </a:solidFill>
              </a:rPr>
              <a:t>: Ensures each agent can cryptographically prove not only who it is but also the legitimacy of its delegated authority from human principals.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Programmable Permissions:</a:t>
            </a:r>
            <a:r>
              <a:rPr lang="en">
                <a:solidFill>
                  <a:schemeClr val="dk1"/>
                </a:solidFill>
              </a:rPr>
              <a:t> Embedded smart contracts and policies allow granular control over agent behaviors, delegation rights, authorized actions, and scoped permissions.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Digital Wallet Integration</a:t>
            </a:r>
            <a:r>
              <a:rPr lang="en">
                <a:solidFill>
                  <a:schemeClr val="dk1"/>
                </a:solidFill>
              </a:rPr>
              <a:t>: Agents possess built-in digital wallets enabling machine-native payments that are instant, autonomous, and micro-payments globally. Transactions become frictionless, secure, and auditable by design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73b48cb9a7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373b48cb9a7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Certificate “Digital Passport”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Verifiable AI identity</a:t>
            </a:r>
            <a:r>
              <a:rPr lang="en">
                <a:solidFill>
                  <a:schemeClr val="dk1"/>
                </a:solidFill>
              </a:rPr>
              <a:t>: Ensures each agent can cryptographically prove not only who it is but also the legitimacy of its delegated authority from human principals.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Programmable Permissions:</a:t>
            </a:r>
            <a:r>
              <a:rPr lang="en">
                <a:solidFill>
                  <a:schemeClr val="dk1"/>
                </a:solidFill>
              </a:rPr>
              <a:t> Embedded smart contracts and policies allow granular control over agent behaviors, delegation rights, authorized actions, and scoped permissions.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Digital Wallet Integration</a:t>
            </a:r>
            <a:r>
              <a:rPr lang="en">
                <a:solidFill>
                  <a:schemeClr val="dk1"/>
                </a:solidFill>
              </a:rPr>
              <a:t>: Agents possess built-in digital wallets enabling machine-native payments that are instant, autonomous, and micro-payments globally. Transactions become frictionless, secure, and auditable by design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73b48cb9a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73b48cb9a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73b48cb9a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373b48cb9a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Certificate “Digital Passport”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Verifiable AI identity</a:t>
            </a:r>
            <a:r>
              <a:rPr lang="en">
                <a:solidFill>
                  <a:schemeClr val="dk1"/>
                </a:solidFill>
              </a:rPr>
              <a:t>: Ensures each agent can cryptographically prove not only who it is but also the legitimacy of its delegated authority from human principals.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Programmable Permissions:</a:t>
            </a:r>
            <a:r>
              <a:rPr lang="en">
                <a:solidFill>
                  <a:schemeClr val="dk1"/>
                </a:solidFill>
              </a:rPr>
              <a:t> Embedded smart contracts and policies allow granular control over agent behaviors, delegation rights, authorized actions, and scoped permissions.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Digital Wallet Integration</a:t>
            </a:r>
            <a:r>
              <a:rPr lang="en">
                <a:solidFill>
                  <a:schemeClr val="dk1"/>
                </a:solidFill>
              </a:rPr>
              <a:t>: Agents possess built-in digital wallets enabling machine-native payments that are instant, autonomous, and micro-payments globally. Transactions become frictionless, secure, and auditable by design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20e237736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3720e23773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AI provides contract-based coordination layer -&gt; lets agents and applications to interact with AI assets (data, GPU, models) under clearly stated usage policy, budget and contribution rules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Each model, data set, embedded with persistent identity metadata - checks how it is used, enforce logic, pricing - makes sure every contributor is paid fairly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1: replace Uber with AWS logo. have a SLA with my data &amp; GPU providers that I am consuming from.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203200" rtl="0" algn="l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2: Change the story and keep the logos. -&gt; Birthday planning story.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Image you are planning a party -&gt; book a restaurant on Saturday, book a Uber trip, buy a gift based on the knowledge on you. Today these are three separate tasks. In the future, it will be all done by one agent.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What that agent needs to do: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1. put down a credit card/money deposit for the restaurant.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2. purchase the gift for you with real money.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3. implied SLA in case the original restaurant is not available -&gt; need to find me the backup option.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4. book a Uber for me 1 hour before the reservation time.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4f7bae77d5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34f7bae77d5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720e237736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3720e237736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AI provides contract-based coordination layer -&gt; lets agents and applications to interact with AI assets (data, GPU, models) under clearly stated usage policy, budget and contribution rules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Each model, data set, embedded with persistent identity metadata - checks how it is used, enforce logic, pricing - makes sure every contributor is paid fairly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1: replace Uber with AWS logo. have a SLA with my data &amp; GPU providers that I am consuming from.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203200" rtl="0" algn="l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2: Change the story and keep the logos. -&gt; Birthday planning story.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Image you are planning a party -&gt; book a restaurant on Saturday, book a Uber trip, buy a gift based on the knowledge on you. Today these are three separate tasks. In the future, it will be all done by one agent.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What that agent needs to do: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1. put down a credit card/money deposit for the restaurant.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2. purchase the gift for you with real money.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3. implied SLA in case the original restaurant is not available -&gt; need to find me the backup option.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4. book a Uber for me 1 hour before the reservation time.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720e237736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3720e237736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AI provides contract-based coordination layer -&gt; lets agents and applications to interact with AI assets (data, GPU, models) under clearly stated usage policy, budget and contribution rules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Each model, data set, embedded with persistent identity metadata - checks how it is used, enforce logic, pricing - makes sure every contributor is paid fairly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1: replace Uber with AWS logo. have a SLA with my data &amp; GPU providers that I am consuming from.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203200" rtl="0" algn="l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2: Change the story and keep the logos. -&gt; Birthday planning story.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Image you are planning a party -&gt; book a restaurant on Saturday, book a Uber trip, buy a gift based on the knowledge on you. Today these are three separate tasks. In the future, it will be all done by one agent.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What that agent needs to do: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1. put down a credit card/money deposit for the restaurant.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2. purchase the gift for you with real money.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3. implied SLA in case the original restaurant is not available -&gt; need to find me the backup option.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4. book a Uber for me 1 hour before the reservation time.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20e2377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3720e2377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Identity, attribution, governance, payment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Kite AI Layer 1 Chain: An EVM-compatible foundation purpose-built for AI applications, providing high throughput and scalability.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Proof of AI: A novel consensus mechanism ensuring transparent attribution, fair rewards, and coordination across specialized subnets.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Programmable AI Value Chain: A modular approach to configure collaboration between data, models, and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Developer Tools: Comprehensive toolkits that simplify agent development and reward distribution.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Data Subnets: High-quality data pools designed for advanced AI research and development.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Model Subnets: Robust repositories for building and optimizing AI models.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Agent Subnets: Ecosystems for creating and running intelligent, autonomous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	•	Application Ecosystem: A rich marketplace where third-party developers launch and scale AI-powered applications.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"/>
              <a:t>Identity play, value exchange play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720e23773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720e23773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720e23773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3720e23773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AI provides contract-based coordination layer -&gt; lets agents and applications to interact with AI assets (data, GPU, models) under clearly stated usage policy, budget and contribution rules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Each model, data set, embedded with persistent identity metadata - checks how it is used, enforce logic, pricing - makes sure every contributor is paid fairly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1: replace Uber with AWS logo. have a SLA with my data &amp; GPU providers that I am consuming from.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203200" rtl="0" algn="l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2: Change the story and keep the logos. -&gt; Birthday planning story.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Image you are planning a party -&gt; book a restaurant on Saturday, book a Uber trip, buy a gift based on the knowledge on you. Today these are three separate tasks. In the future, it will be all done by one agent.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What that agent needs to do: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1. put down a credit card/money deposit for the restaurant.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2. purchase the gift for you with real money.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3. implied SLA in case the original restaurant is not available -&gt; need to find me the backup option.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4. book a Uber for me 1 hour before the reservation time.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720e23773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3720e23773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AI provides contract-based coordination layer -&gt; lets agents and applications to interact with AI assets (data, GPU, models) under clearly stated usage policy, budget and contribution rules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Each model, data set, embedded with persistent identity metadata - checks how it is used, enforce logic, pricing - makes sure every contributor is paid fairly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1: replace Uber with AWS logo. have a SLA with my data &amp; GPU providers that I am consuming from.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203200" rtl="0" algn="l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2: Change the story and keep the logos. -&gt; Birthday planning story.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Image you are planning a party -&gt; book a restaurant on Saturday, book a Uber trip, buy a gift based on the knowledge on you. Today these are three separate tasks. In the future, it will be all done by one agent.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What that agent needs to do: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1. put down a credit card/money deposit for the restaurant.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2. purchase the gift for you with real money.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3. implied SLA in case the original restaurant is not available -&gt; need to find me the backup option.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4. book a Uber for me 1 hour before the reservation time.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720e237736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3720e237736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AI provides contract-based coordination layer -&gt; lets agents and applications to interact with AI assets (data, GPU, models) under clearly stated usage policy, budget and contribution rules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Each model, data set, embedded with persistent identity metadata - checks how it is used, enforce logic, pricing - makes sure every contributor is paid fairly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—--------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1: replace Uber with AWS logo. have a SLA with my data &amp; GPU providers that I am consuming from.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203200" rtl="0" algn="l">
              <a:lnSpc>
                <a:spcPct val="142857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OPTION 2: Change the story and keep the logos. -&gt; Birthday planning story.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Image you are planning a party -&gt; book a restaurant on Saturday, book a Uber trip, buy a gift based on the knowledge on you. Today these are three separate tasks. In the future, it will be all done by one agent.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What that agent needs to do: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1. put down a credit card/money deposit for the restaurant.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2. purchase the gift for you with real money.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3. implied SLA in case the original restaurant is not available -&gt; need to find me the backup option.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4. book a Uber for me 1 hour before the reservation time.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720e237736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720e237736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720e237736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3720e237736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4f7bae77d5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34f7bae77d5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4f7bae77d5_0_869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g34f7bae77d5_0_869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69" name="Google Shape;969;g34f7bae77d5_0_869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4f7bae77d5_0_978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g34f7bae77d5_0_978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/>
          </a:p>
        </p:txBody>
      </p:sp>
      <p:sp>
        <p:nvSpPr>
          <p:cNvPr id="1078" name="Google Shape;1078;g34f7bae77d5_0_978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34f7bae77d5_0_1079:notes"/>
          <p:cNvSpPr/>
          <p:nvPr>
            <p:ph idx="2" type="sldImg"/>
          </p:nvPr>
        </p:nvSpPr>
        <p:spPr>
          <a:xfrm>
            <a:off x="343070" y="428572"/>
            <a:ext cx="2742900" cy="115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6" name="Google Shape;1176;g34f7bae77d5_0_1079:notes"/>
          <p:cNvSpPr txBox="1"/>
          <p:nvPr>
            <p:ph idx="1" type="body"/>
          </p:nvPr>
        </p:nvSpPr>
        <p:spPr>
          <a:xfrm>
            <a:off x="342900" y="1650002"/>
            <a:ext cx="2743200" cy="1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0950" lIns="41900" spcFirstLastPara="1" rIns="41900" wrap="square" tIns="209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/>
          </a:p>
        </p:txBody>
      </p:sp>
      <p:sp>
        <p:nvSpPr>
          <p:cNvPr id="1177" name="Google Shape;1177;g34f7bae77d5_0_1079:notes"/>
          <p:cNvSpPr txBox="1"/>
          <p:nvPr>
            <p:ph idx="12" type="sldNum"/>
          </p:nvPr>
        </p:nvSpPr>
        <p:spPr>
          <a:xfrm>
            <a:off x="1942306" y="3256551"/>
            <a:ext cx="1485900" cy="171900"/>
          </a:xfrm>
          <a:prstGeom prst="rect">
            <a:avLst/>
          </a:prstGeom>
          <a:noFill/>
          <a:ln>
            <a:noFill/>
          </a:ln>
        </p:spPr>
        <p:txBody>
          <a:bodyPr anchorCtr="0" anchor="b" bIns="20950" lIns="41900" spcFirstLastPara="1" rIns="41900" wrap="square" tIns="209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56d67100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556d67100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Identity, attribution, governance, payment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Kite AI Layer 1 Chain: An EVM-compatible foundation purpose-built for AI applications, providing high throughput and scalability.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Proof of AI: A novel consensus mechanism ensuring transparent attribution, fair rewards, and coordination across specialized subnets.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Programmable AI Value Chain: A modular approach to configure collaboration between data, models, and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Developer Tools: Comprehensive toolkits that simplify agent development and reward distribution.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Data Subnets: High-quality data pools designed for advanced AI research and development.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Model Subnets: Robust repositories for building and optimizing AI models.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Agent Subnets: Ecosystems for creating and running intelligent, autonomous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	•	Application Ecosystem: A rich marketplace where third-party developers launch and scale AI-powered applications.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"/>
              <a:t>Identity play, value exchange play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4f7bae77d5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g34f7bae77d5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-Summarize medical research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-provider and micropayments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-agent don’t know cost upfront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-can’t attribute value back to contributors or pay them in real-time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50e03dbf4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g350e03dbf4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-Summarize medical research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-provider and micropayments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-agent don’t know cost upfront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-can’t attribute value back to contributors or pay them in real-time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4f7bae77d5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2" name="Google Shape;1362;g34f7bae77d5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Layer 1 Chain: An EVM-compatible foundation purpose-built for AI applications, providing high throughput and scalability.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Proof of AI: A novel consensus mechanism ensuring transparent attribution, fair rewards, and coordination across specialized subnets.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Programmable AI Value Chain: A modular approach to configure collaboration between data, models, and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Developer Tools: Comprehensive toolkits that simplify agent development and reward distribution.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Data Subnets: High-quality data pools designed for advanced AI research and development.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Model Subnets: Robust repositories for building and optimizing AI models.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Agent Subnets: Ecosystems for creating and running intelligent, autonomous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"/>
              <a:t>	•	Application Ecosystem: A rich marketplace where third-party developers launch and scale AI-powered applications.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3556d67100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4" name="Google Shape;1504;g3556d67100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Layer 1 Chain: An EVM-compatible foundation purpose-built for AI applications, providing high throughput and scalability.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Proof of AI: A novel consensus mechanism ensuring transparent attribution, fair rewards, and coordination across specialized subnets.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Programmable AI Value Chain: A modular approach to configure collaboration between data, models, and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Developer Tools: Comprehensive toolkits that simplify agent development and reward distribution.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Data Subnets: High-quality data pools designed for advanced AI research and development.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Model Subnets: Robust repositories for building and optimizing AI models.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Agent Subnets: Ecosystems for creating and running intelligent, autonomous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"/>
              <a:t>	•	Application Ecosystem: A rich marketplace where third-party developers launch and scale AI-powered applications.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556d67100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6" name="Google Shape;1696;g3556d67100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373b48cb9a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373b48cb9a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20e23773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20e23773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56d6710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556d6710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Identity, attribution, governance, payment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Kite AI Layer 1 Chain: An EVM-compatible foundation purpose-built for AI applications, providing high throughput and scalability.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Proof of AI: A novel consensus mechanism ensuring transparent attribution, fair rewards, and coordination across specialized subnets.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Programmable AI Value Chain: A modular approach to configure collaboration between data, models, and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Developer Tools: Comprehensive toolkits that simplify agent development and reward distribution.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Data Subnets: High-quality data pools designed for advanced AI research and development.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Model Subnets: Robust repositories for building and optimizing AI models.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Agent Subnets: Ecosystems for creating and running intelligent, autonomous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	•	Application Ecosystem: A rich marketplace where third-party developers launch and scale AI-powered applications.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"/>
              <a:t>Identity play, value exchange play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f7bae77d5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4f7bae77d5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Layer 1 Chain: An EVM-compatible foundation purpose-built for AI applications, providing high throughput and scalability.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Proof of AI: A novel consensus mechanism ensuring transparent attribution, fair rewards, and coordination across specialized subnets.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Programmable AI Value Chain: A modular approach to configure collaboration between data, models, and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Developer Tools: Comprehensive toolkits that simplify agent development and reward distribution.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Data Subnets: High-quality data pools designed for advanced AI research and development.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Model Subnets: Robust repositories for building and optimizing AI models.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•	Kite AI Agent Subnets: Ecosystems for creating and running intelligent, autonomous agents.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"/>
              <a:t>	•	Application Ecosystem: A rich marketplace where third-party developers launch and scale AI-powered applications.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720e23773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3720e23773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Certificate “Digital Passport”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Verifiable AI identity</a:t>
            </a:r>
            <a:r>
              <a:rPr lang="en">
                <a:solidFill>
                  <a:schemeClr val="dk1"/>
                </a:solidFill>
              </a:rPr>
              <a:t>: Ensures each agent can cryptographically prove not only who it is but also the legitimacy of its delegated authority from human principals.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Programmable Permissions:</a:t>
            </a:r>
            <a:r>
              <a:rPr lang="en">
                <a:solidFill>
                  <a:schemeClr val="dk1"/>
                </a:solidFill>
              </a:rPr>
              <a:t> Embedded smart contracts and policies allow granular control over agent behaviors, delegation rights, authorized actions, and scoped permissions.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Digital Wallet Integration</a:t>
            </a:r>
            <a:r>
              <a:rPr lang="en">
                <a:solidFill>
                  <a:schemeClr val="dk1"/>
                </a:solidFill>
              </a:rPr>
              <a:t>: Agents possess built-in digital wallets enabling machine-native payments that are instant, autonomous, and micro-payments globally. Transactions become frictionless, secure, and auditable by design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3b48cb9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373b48cb9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Kite Certificate “Digital Passport”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Verifiable AI identity</a:t>
            </a:r>
            <a:r>
              <a:rPr lang="en">
                <a:solidFill>
                  <a:schemeClr val="dk1"/>
                </a:solidFill>
              </a:rPr>
              <a:t>: Ensures each agent can cryptographically prove not only who it is but also the legitimacy of its delegated authority from human principals.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Programmable Permissions:</a:t>
            </a:r>
            <a:r>
              <a:rPr lang="en">
                <a:solidFill>
                  <a:schemeClr val="dk1"/>
                </a:solidFill>
              </a:rPr>
              <a:t> Embedded smart contracts and policies allow granular control over agent behaviors, delegation rights, authorized actions, and scoped permissions.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>
                <a:solidFill>
                  <a:schemeClr val="dk1"/>
                </a:solidFill>
              </a:rPr>
              <a:t>Digital Wallet Integration</a:t>
            </a:r>
            <a:r>
              <a:rPr lang="en">
                <a:solidFill>
                  <a:schemeClr val="dk1"/>
                </a:solidFill>
              </a:rPr>
              <a:t>: Agents possess built-in digital wallets enabling machine-native payments that are instant, autonomous, and micro-payments globally. Transactions become frictionless, secure, and auditable by design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4f7bae77d5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34f7bae77d5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侧栏-空白" showMasterSp="0">
  <p:cSld name="TITLE_AND_BODY_9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-1821"/>
            <a:ext cx="523800" cy="5147100"/>
          </a:xfrm>
          <a:prstGeom prst="rect">
            <a:avLst/>
          </a:prstGeom>
          <a:solidFill>
            <a:srgbClr val="F5F4FD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" name="Google Shape;52;p13"/>
          <p:cNvCxnSpPr/>
          <p:nvPr/>
        </p:nvCxnSpPr>
        <p:spPr>
          <a:xfrm rot="10800000">
            <a:off x="521493" y="1447"/>
            <a:ext cx="0" cy="5140500"/>
          </a:xfrm>
          <a:prstGeom prst="straightConnector1">
            <a:avLst/>
          </a:prstGeom>
          <a:noFill/>
          <a:ln cap="flat" cmpd="sng" w="12700">
            <a:solidFill>
              <a:srgbClr val="3F29DC">
                <a:alpha val="3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49" y="1902937"/>
            <a:ext cx="202775" cy="133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封面 2" showMasterSp="0">
  <p:cSld name="TITLE_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.png" id="56" name="Google Shape;56;p14"/>
          <p:cNvPicPr preferRelativeResize="0"/>
          <p:nvPr/>
        </p:nvPicPr>
        <p:blipFill rotWithShape="1">
          <a:blip r:embed="rId2">
            <a:alphaModFix/>
          </a:blip>
          <a:srcRect b="3695" l="0" r="0" t="3695"/>
          <a:stretch/>
        </p:blipFill>
        <p:spPr>
          <a:xfrm>
            <a:off x="0" y="0"/>
            <a:ext cx="9144000" cy="4763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227" y="346015"/>
            <a:ext cx="1674266" cy="23957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67227" y="1564025"/>
            <a:ext cx="34485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Group 48095493.png" id="59" name="Google Shape;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0588"/>
            <a:ext cx="9144000" cy="44291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封面" showMasterSp="0">
  <p:cSld name="TITLE_4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g.png" id="62" name="Google Shape;62;p15"/>
          <p:cNvPicPr preferRelativeResize="0"/>
          <p:nvPr/>
        </p:nvPicPr>
        <p:blipFill rotWithShape="1">
          <a:blip r:embed="rId2">
            <a:alphaModFix/>
          </a:blip>
          <a:srcRect b="3695" l="0" r="0" t="3695"/>
          <a:stretch/>
        </p:blipFill>
        <p:spPr>
          <a:xfrm>
            <a:off x="0" y="0"/>
            <a:ext cx="9144000" cy="4763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227" y="346015"/>
            <a:ext cx="1674266" cy="23957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367227" y="1564025"/>
            <a:ext cx="3448500" cy="27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pic>
        <p:nvPicPr>
          <p:cNvPr descr="Group 48095493.png" id="65" name="Google Shape;6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00588"/>
            <a:ext cx="9144000" cy="44291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侧栏-空白 1" showMasterSp="0">
  <p:cSld name="TITLE_AND_BODY_10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/>
        </p:nvSpPr>
        <p:spPr>
          <a:xfrm>
            <a:off x="0" y="-1821"/>
            <a:ext cx="523800" cy="5147100"/>
          </a:xfrm>
          <a:prstGeom prst="rect">
            <a:avLst/>
          </a:prstGeom>
          <a:solidFill>
            <a:srgbClr val="F5F4FD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9" name="Google Shape;69;p16"/>
          <p:cNvCxnSpPr/>
          <p:nvPr/>
        </p:nvCxnSpPr>
        <p:spPr>
          <a:xfrm rot="10800000">
            <a:off x="521493" y="1447"/>
            <a:ext cx="0" cy="5140500"/>
          </a:xfrm>
          <a:prstGeom prst="straightConnector1">
            <a:avLst/>
          </a:prstGeom>
          <a:noFill/>
          <a:ln cap="flat" cmpd="sng" w="12700">
            <a:solidFill>
              <a:srgbClr val="3F29DC">
                <a:alpha val="3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49" y="1902937"/>
            <a:ext cx="202775" cy="133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侧栏-空白 6" showMasterSp="0">
  <p:cSld name="TITLE_AND_BODY_8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0" y="-1821"/>
            <a:ext cx="523800" cy="5147100"/>
          </a:xfrm>
          <a:prstGeom prst="rect">
            <a:avLst/>
          </a:prstGeom>
          <a:solidFill>
            <a:srgbClr val="F5F4FD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4" name="Google Shape;74;p17"/>
          <p:cNvCxnSpPr/>
          <p:nvPr/>
        </p:nvCxnSpPr>
        <p:spPr>
          <a:xfrm rot="10800000">
            <a:off x="521493" y="1447"/>
            <a:ext cx="0" cy="5140500"/>
          </a:xfrm>
          <a:prstGeom prst="straightConnector1">
            <a:avLst/>
          </a:prstGeom>
          <a:noFill/>
          <a:ln cap="flat" cmpd="sng" w="12700">
            <a:solidFill>
              <a:srgbClr val="3F29DC">
                <a:alpha val="3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LOGO.png"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408625" y="2475795"/>
            <a:ext cx="1341125" cy="19190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侧栏-空白 8" showMasterSp="0">
  <p:cSld name="TITLE_AND_BODY_15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-1821"/>
            <a:ext cx="523800" cy="5147100"/>
          </a:xfrm>
          <a:prstGeom prst="rect">
            <a:avLst/>
          </a:prstGeom>
          <a:solidFill>
            <a:srgbClr val="F5F4FD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9" name="Google Shape;79;p18"/>
          <p:cNvCxnSpPr/>
          <p:nvPr/>
        </p:nvCxnSpPr>
        <p:spPr>
          <a:xfrm rot="10800000">
            <a:off x="521493" y="1447"/>
            <a:ext cx="0" cy="5140500"/>
          </a:xfrm>
          <a:prstGeom prst="straightConnector1">
            <a:avLst/>
          </a:prstGeom>
          <a:noFill/>
          <a:ln cap="flat" cmpd="sng" w="12700">
            <a:solidFill>
              <a:srgbClr val="3F29DC">
                <a:alpha val="3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549" y="1902937"/>
            <a:ext cx="202775" cy="133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与正文">
  <p:cSld name="TITLE_AND_BODY_16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14961" y="144900"/>
            <a:ext cx="8231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pace Grotesk Medium"/>
              <a:buNone/>
              <a:defRPr b="1" sz="2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556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pace Grotesk Medium"/>
              <a:buChar char="○"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3556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pace Grotesk Medium"/>
              <a:buChar char="■"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3556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pace Grotesk Medium"/>
              <a:buChar char="●"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3556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pace Grotesk Medium"/>
              <a:buChar char="○"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3556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pace Grotesk Medium"/>
              <a:buChar char="■"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3556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pace Grotesk Medium"/>
              <a:buChar char="●"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3556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pace Grotesk Medium"/>
              <a:buChar char="○"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3556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pace Grotesk Medium"/>
              <a:buChar char="■"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714961" y="742241"/>
            <a:ext cx="10014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29DC"/>
              </a:buClr>
              <a:buSzPts val="1900"/>
              <a:buFont typeface="Arial"/>
              <a:buNone/>
              <a:defRPr sz="1900">
                <a:solidFill>
                  <a:srgbClr val="3F29D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侧栏-空白 4 2" showMasterSp="0">
  <p:cSld name="TITLE_AND_BODY_11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0" y="-1821"/>
            <a:ext cx="523800" cy="5147100"/>
          </a:xfrm>
          <a:prstGeom prst="rect">
            <a:avLst/>
          </a:prstGeom>
          <a:solidFill>
            <a:srgbClr val="F5F4FD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7" name="Google Shape;97;p23"/>
          <p:cNvCxnSpPr/>
          <p:nvPr/>
        </p:nvCxnSpPr>
        <p:spPr>
          <a:xfrm rot="10800000">
            <a:off x="521493" y="1447"/>
            <a:ext cx="0" cy="5140500"/>
          </a:xfrm>
          <a:prstGeom prst="straightConnector1">
            <a:avLst/>
          </a:prstGeom>
          <a:noFill/>
          <a:ln cap="flat" cmpd="sng" w="12700">
            <a:solidFill>
              <a:srgbClr val="3F29DC">
                <a:alpha val="30199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LOGO.png" id="98" name="Google Shape;9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408625" y="2475795"/>
            <a:ext cx="1341125" cy="19190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 + CL Logo">
  <p:cSld name="SC + CL Logo"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ter ExtraBold"/>
              <a:buChar char="●"/>
              <a:defRPr sz="24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" name="Google Shape;90;p21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91" name="Google Shape;91;p2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3"/>
    <p:sldLayoutId id="2147483668" r:id="rId4"/>
    <p:sldLayoutId id="2147483669" r:id="rId5"/>
    <p:sldLayoutId id="2147483670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5.png"/><Relationship Id="rId5" Type="http://schemas.openxmlformats.org/officeDocument/2006/relationships/image" Target="../media/image9.png"/><Relationship Id="rId6" Type="http://schemas.openxmlformats.org/officeDocument/2006/relationships/image" Target="../media/image33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41.png"/><Relationship Id="rId5" Type="http://schemas.openxmlformats.org/officeDocument/2006/relationships/image" Target="../media/image9.png"/><Relationship Id="rId6" Type="http://schemas.openxmlformats.org/officeDocument/2006/relationships/image" Target="../media/image28.png"/><Relationship Id="rId7" Type="http://schemas.openxmlformats.org/officeDocument/2006/relationships/image" Target="../media/image39.png"/><Relationship Id="rId8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9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0.png"/><Relationship Id="rId6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11.png"/><Relationship Id="rId6" Type="http://schemas.openxmlformats.org/officeDocument/2006/relationships/image" Target="../media/image8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0.png"/><Relationship Id="rId6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1.png"/><Relationship Id="rId4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96.png"/><Relationship Id="rId22" Type="http://schemas.openxmlformats.org/officeDocument/2006/relationships/image" Target="../media/image93.png"/><Relationship Id="rId21" Type="http://schemas.openxmlformats.org/officeDocument/2006/relationships/image" Target="../media/image94.png"/><Relationship Id="rId24" Type="http://schemas.openxmlformats.org/officeDocument/2006/relationships/image" Target="../media/image95.png"/><Relationship Id="rId23" Type="http://schemas.openxmlformats.org/officeDocument/2006/relationships/image" Target="../media/image105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84.png"/><Relationship Id="rId26" Type="http://schemas.openxmlformats.org/officeDocument/2006/relationships/image" Target="../media/image119.png"/><Relationship Id="rId25" Type="http://schemas.openxmlformats.org/officeDocument/2006/relationships/image" Target="../media/image99.png"/><Relationship Id="rId28" Type="http://schemas.openxmlformats.org/officeDocument/2006/relationships/image" Target="../media/image92.png"/><Relationship Id="rId27" Type="http://schemas.openxmlformats.org/officeDocument/2006/relationships/image" Target="../media/image106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Relationship Id="rId29" Type="http://schemas.openxmlformats.org/officeDocument/2006/relationships/image" Target="../media/image97.png"/><Relationship Id="rId7" Type="http://schemas.openxmlformats.org/officeDocument/2006/relationships/image" Target="../media/image76.png"/><Relationship Id="rId8" Type="http://schemas.openxmlformats.org/officeDocument/2006/relationships/image" Target="../media/image75.png"/><Relationship Id="rId30" Type="http://schemas.openxmlformats.org/officeDocument/2006/relationships/image" Target="../media/image9.png"/><Relationship Id="rId11" Type="http://schemas.openxmlformats.org/officeDocument/2006/relationships/image" Target="../media/image83.png"/><Relationship Id="rId10" Type="http://schemas.openxmlformats.org/officeDocument/2006/relationships/image" Target="../media/image85.png"/><Relationship Id="rId13" Type="http://schemas.openxmlformats.org/officeDocument/2006/relationships/image" Target="../media/image86.png"/><Relationship Id="rId12" Type="http://schemas.openxmlformats.org/officeDocument/2006/relationships/image" Target="../media/image80.png"/><Relationship Id="rId15" Type="http://schemas.openxmlformats.org/officeDocument/2006/relationships/image" Target="../media/image90.png"/><Relationship Id="rId14" Type="http://schemas.openxmlformats.org/officeDocument/2006/relationships/image" Target="../media/image78.png"/><Relationship Id="rId17" Type="http://schemas.openxmlformats.org/officeDocument/2006/relationships/image" Target="../media/image88.png"/><Relationship Id="rId16" Type="http://schemas.openxmlformats.org/officeDocument/2006/relationships/image" Target="../media/image87.png"/><Relationship Id="rId19" Type="http://schemas.openxmlformats.org/officeDocument/2006/relationships/image" Target="../media/image89.png"/><Relationship Id="rId18" Type="http://schemas.openxmlformats.org/officeDocument/2006/relationships/image" Target="../media/image10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Relationship Id="rId9" Type="http://schemas.openxmlformats.org/officeDocument/2006/relationships/image" Target="../media/image110.png"/><Relationship Id="rId5" Type="http://schemas.openxmlformats.org/officeDocument/2006/relationships/image" Target="../media/image101.png"/><Relationship Id="rId6" Type="http://schemas.openxmlformats.org/officeDocument/2006/relationships/image" Target="../media/image109.png"/><Relationship Id="rId7" Type="http://schemas.openxmlformats.org/officeDocument/2006/relationships/image" Target="../media/image113.png"/><Relationship Id="rId8" Type="http://schemas.openxmlformats.org/officeDocument/2006/relationships/image" Target="../media/image112.png"/><Relationship Id="rId11" Type="http://schemas.openxmlformats.org/officeDocument/2006/relationships/image" Target="../media/image114.png"/><Relationship Id="rId10" Type="http://schemas.openxmlformats.org/officeDocument/2006/relationships/image" Target="../media/image108.png"/><Relationship Id="rId13" Type="http://schemas.openxmlformats.org/officeDocument/2006/relationships/image" Target="../media/image122.jpg"/><Relationship Id="rId12" Type="http://schemas.openxmlformats.org/officeDocument/2006/relationships/image" Target="../media/image118.jpg"/><Relationship Id="rId14" Type="http://schemas.openxmlformats.org/officeDocument/2006/relationships/image" Target="../media/image1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D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257150" y="2305125"/>
            <a:ext cx="85308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Inter ExtraBold"/>
              <a:buNone/>
            </a:pPr>
            <a:r>
              <a:rPr b="1" lang="en" sz="34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The Base Layer for the Agentic Internet</a:t>
            </a:r>
            <a:endParaRPr b="1" sz="34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Inter ExtraBold"/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216475" y="3714100"/>
            <a:ext cx="802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Redefining the AI Trust with </a:t>
            </a: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Identity, Payment, Governance, and Verification.</a:t>
            </a:r>
            <a:endParaRPr b="1" sz="1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50" y="1646961"/>
            <a:ext cx="2097352" cy="46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6"/>
          <p:cNvCxnSpPr/>
          <p:nvPr/>
        </p:nvCxnSpPr>
        <p:spPr>
          <a:xfrm>
            <a:off x="216475" y="216475"/>
            <a:ext cx="872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6"/>
          <p:cNvSpPr txBox="1"/>
          <p:nvPr/>
        </p:nvSpPr>
        <p:spPr>
          <a:xfrm>
            <a:off x="121902" y="171425"/>
            <a:ext cx="563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KITE AI</a:t>
            </a:r>
            <a:endParaRPr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6815326" y="171425"/>
            <a:ext cx="222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Inter"/>
                <a:ea typeface="Inter"/>
                <a:cs typeface="Inter"/>
                <a:sym typeface="Inter"/>
              </a:rPr>
              <a:t>Jun 2025</a:t>
            </a:r>
            <a:endParaRPr sz="5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35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564" name="Google Shape;564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6" name="Google Shape;566;p35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567" name="Google Shape;567;p35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Demo Use Case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69" name="Google Shape;569;p35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Scenario 1: Personal Agent for groceries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1025" y="1009775"/>
            <a:ext cx="408575" cy="44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35"/>
          <p:cNvGrpSpPr/>
          <p:nvPr/>
        </p:nvGrpSpPr>
        <p:grpSpPr>
          <a:xfrm>
            <a:off x="6972937" y="763574"/>
            <a:ext cx="457714" cy="351165"/>
            <a:chOff x="6963175" y="2612100"/>
            <a:chExt cx="873000" cy="549813"/>
          </a:xfrm>
        </p:grpSpPr>
        <p:sp>
          <p:nvSpPr>
            <p:cNvPr id="572" name="Google Shape;572;p35"/>
            <p:cNvSpPr/>
            <p:nvPr/>
          </p:nvSpPr>
          <p:spPr>
            <a:xfrm>
              <a:off x="6963175" y="2612100"/>
              <a:ext cx="873000" cy="1614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7036225" y="3022413"/>
              <a:ext cx="726900" cy="13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7447425" y="2868925"/>
              <a:ext cx="310800" cy="1395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">
                  <a:latin typeface="Nunito"/>
                  <a:ea typeface="Nunito"/>
                  <a:cs typeface="Nunito"/>
                  <a:sym typeface="Nunito"/>
                </a:rPr>
                <a:t>$$$</a:t>
              </a:r>
              <a:endParaRPr b="1" sz="500"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575" name="Google Shape;575;p35"/>
            <p:cNvGrpSpPr/>
            <p:nvPr/>
          </p:nvGrpSpPr>
          <p:grpSpPr>
            <a:xfrm>
              <a:off x="7139487" y="2792724"/>
              <a:ext cx="215069" cy="278402"/>
              <a:chOff x="409650" y="728275"/>
              <a:chExt cx="327600" cy="418775"/>
            </a:xfrm>
          </p:grpSpPr>
          <p:sp>
            <p:nvSpPr>
              <p:cNvPr id="576" name="Google Shape;576;p35"/>
              <p:cNvSpPr/>
              <p:nvPr/>
            </p:nvSpPr>
            <p:spPr>
              <a:xfrm>
                <a:off x="427850" y="910350"/>
                <a:ext cx="291300" cy="2367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409650" y="728275"/>
                <a:ext cx="327600" cy="3186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</p:grpSp>
      <p:grpSp>
        <p:nvGrpSpPr>
          <p:cNvPr id="578" name="Google Shape;578;p35"/>
          <p:cNvGrpSpPr/>
          <p:nvPr/>
        </p:nvGrpSpPr>
        <p:grpSpPr>
          <a:xfrm>
            <a:off x="6605725" y="1168336"/>
            <a:ext cx="537300" cy="611052"/>
            <a:chOff x="3298100" y="1841598"/>
            <a:chExt cx="537300" cy="611052"/>
          </a:xfrm>
        </p:grpSpPr>
        <p:sp>
          <p:nvSpPr>
            <p:cNvPr id="579" name="Google Shape;579;p35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5" name="Google Shape;585;p35"/>
          <p:cNvGrpSpPr/>
          <p:nvPr/>
        </p:nvGrpSpPr>
        <p:grpSpPr>
          <a:xfrm>
            <a:off x="679417" y="2500886"/>
            <a:ext cx="310663" cy="417267"/>
            <a:chOff x="409650" y="728275"/>
            <a:chExt cx="327600" cy="418775"/>
          </a:xfrm>
        </p:grpSpPr>
        <p:sp>
          <p:nvSpPr>
            <p:cNvPr id="586" name="Google Shape;586;p35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88" name="Google Shape;588;p35"/>
          <p:cNvSpPr txBox="1"/>
          <p:nvPr/>
        </p:nvSpPr>
        <p:spPr>
          <a:xfrm>
            <a:off x="7241013" y="4214350"/>
            <a:ext cx="132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Safeway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35"/>
          <p:cNvSpPr/>
          <p:nvPr/>
        </p:nvSpPr>
        <p:spPr>
          <a:xfrm>
            <a:off x="1176925" y="1834275"/>
            <a:ext cx="2407200" cy="611100"/>
          </a:xfrm>
          <a:prstGeom prst="wedgeRoundRectCallout">
            <a:avLst>
              <a:gd fmla="val -54571" name="adj1"/>
              <a:gd fmla="val 39084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Please help me to refill my groceries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90" name="Google Shape;590;p35"/>
          <p:cNvGrpSpPr/>
          <p:nvPr/>
        </p:nvGrpSpPr>
        <p:grpSpPr>
          <a:xfrm>
            <a:off x="3633275" y="2315936"/>
            <a:ext cx="537300" cy="611052"/>
            <a:chOff x="3298100" y="1841598"/>
            <a:chExt cx="537300" cy="611052"/>
          </a:xfrm>
        </p:grpSpPr>
        <p:sp>
          <p:nvSpPr>
            <p:cNvPr id="591" name="Google Shape;591;p35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97" name="Google Shape;5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150" y="2286825"/>
            <a:ext cx="408575" cy="44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35"/>
          <p:cNvGrpSpPr/>
          <p:nvPr/>
        </p:nvGrpSpPr>
        <p:grpSpPr>
          <a:xfrm>
            <a:off x="7047062" y="2040624"/>
            <a:ext cx="457714" cy="351165"/>
            <a:chOff x="6963175" y="2612100"/>
            <a:chExt cx="873000" cy="549813"/>
          </a:xfrm>
        </p:grpSpPr>
        <p:sp>
          <p:nvSpPr>
            <p:cNvPr id="599" name="Google Shape;599;p35"/>
            <p:cNvSpPr/>
            <p:nvPr/>
          </p:nvSpPr>
          <p:spPr>
            <a:xfrm>
              <a:off x="6963175" y="2612100"/>
              <a:ext cx="873000" cy="1614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7036225" y="3022413"/>
              <a:ext cx="726900" cy="13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7447425" y="2868925"/>
              <a:ext cx="310800" cy="1395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">
                  <a:latin typeface="Nunito"/>
                  <a:ea typeface="Nunito"/>
                  <a:cs typeface="Nunito"/>
                  <a:sym typeface="Nunito"/>
                </a:rPr>
                <a:t>$$$</a:t>
              </a:r>
              <a:endParaRPr b="1" sz="500"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602" name="Google Shape;602;p35"/>
            <p:cNvGrpSpPr/>
            <p:nvPr/>
          </p:nvGrpSpPr>
          <p:grpSpPr>
            <a:xfrm>
              <a:off x="7139487" y="2792724"/>
              <a:ext cx="215069" cy="278402"/>
              <a:chOff x="409650" y="728275"/>
              <a:chExt cx="327600" cy="418775"/>
            </a:xfrm>
          </p:grpSpPr>
          <p:sp>
            <p:nvSpPr>
              <p:cNvPr id="603" name="Google Shape;603;p35"/>
              <p:cNvSpPr/>
              <p:nvPr/>
            </p:nvSpPr>
            <p:spPr>
              <a:xfrm>
                <a:off x="427850" y="910350"/>
                <a:ext cx="291300" cy="2367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409650" y="728275"/>
                <a:ext cx="327600" cy="3186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</p:grpSp>
      <p:grpSp>
        <p:nvGrpSpPr>
          <p:cNvPr id="605" name="Google Shape;605;p35"/>
          <p:cNvGrpSpPr/>
          <p:nvPr/>
        </p:nvGrpSpPr>
        <p:grpSpPr>
          <a:xfrm>
            <a:off x="6679850" y="2445386"/>
            <a:ext cx="537300" cy="611052"/>
            <a:chOff x="3298100" y="1841598"/>
            <a:chExt cx="537300" cy="611052"/>
          </a:xfrm>
        </p:grpSpPr>
        <p:sp>
          <p:nvSpPr>
            <p:cNvPr id="606" name="Google Shape;606;p35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0" name="Google Shape;610;p35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12" name="Google Shape;6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150" y="3679875"/>
            <a:ext cx="408575" cy="44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" name="Google Shape;613;p35"/>
          <p:cNvGrpSpPr/>
          <p:nvPr/>
        </p:nvGrpSpPr>
        <p:grpSpPr>
          <a:xfrm>
            <a:off x="7047062" y="3433674"/>
            <a:ext cx="457714" cy="351165"/>
            <a:chOff x="6963175" y="2612100"/>
            <a:chExt cx="873000" cy="549813"/>
          </a:xfrm>
        </p:grpSpPr>
        <p:sp>
          <p:nvSpPr>
            <p:cNvPr id="614" name="Google Shape;614;p35"/>
            <p:cNvSpPr/>
            <p:nvPr/>
          </p:nvSpPr>
          <p:spPr>
            <a:xfrm>
              <a:off x="6963175" y="2612100"/>
              <a:ext cx="873000" cy="1614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7036225" y="3022413"/>
              <a:ext cx="726900" cy="13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7447425" y="2868925"/>
              <a:ext cx="310800" cy="1395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">
                  <a:latin typeface="Nunito"/>
                  <a:ea typeface="Nunito"/>
                  <a:cs typeface="Nunito"/>
                  <a:sym typeface="Nunito"/>
                </a:rPr>
                <a:t>$$$</a:t>
              </a:r>
              <a:endParaRPr b="1" sz="500"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617" name="Google Shape;617;p35"/>
            <p:cNvGrpSpPr/>
            <p:nvPr/>
          </p:nvGrpSpPr>
          <p:grpSpPr>
            <a:xfrm>
              <a:off x="7139487" y="2792724"/>
              <a:ext cx="215069" cy="278402"/>
              <a:chOff x="409650" y="728275"/>
              <a:chExt cx="327600" cy="418775"/>
            </a:xfrm>
          </p:grpSpPr>
          <p:sp>
            <p:nvSpPr>
              <p:cNvPr id="618" name="Google Shape;618;p35"/>
              <p:cNvSpPr/>
              <p:nvPr/>
            </p:nvSpPr>
            <p:spPr>
              <a:xfrm>
                <a:off x="427850" y="910350"/>
                <a:ext cx="291300" cy="2367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5"/>
              <p:cNvSpPr/>
              <p:nvPr/>
            </p:nvSpPr>
            <p:spPr>
              <a:xfrm>
                <a:off x="409650" y="728275"/>
                <a:ext cx="327600" cy="3186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</p:grpSp>
      <p:grpSp>
        <p:nvGrpSpPr>
          <p:cNvPr id="620" name="Google Shape;620;p35"/>
          <p:cNvGrpSpPr/>
          <p:nvPr/>
        </p:nvGrpSpPr>
        <p:grpSpPr>
          <a:xfrm>
            <a:off x="6679850" y="3838436"/>
            <a:ext cx="537300" cy="611052"/>
            <a:chOff x="3298100" y="1841598"/>
            <a:chExt cx="537300" cy="611052"/>
          </a:xfrm>
        </p:grpSpPr>
        <p:sp>
          <p:nvSpPr>
            <p:cNvPr id="621" name="Google Shape;621;p35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5" name="Google Shape;625;p35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27" name="Google Shape;627;p35"/>
          <p:cNvCxnSpPr/>
          <p:nvPr/>
        </p:nvCxnSpPr>
        <p:spPr>
          <a:xfrm flipH="1" rot="10800000">
            <a:off x="4402950" y="1492475"/>
            <a:ext cx="2022300" cy="115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28" name="Google Shape;628;p35"/>
          <p:cNvCxnSpPr/>
          <p:nvPr/>
        </p:nvCxnSpPr>
        <p:spPr>
          <a:xfrm>
            <a:off x="4430950" y="2766150"/>
            <a:ext cx="1987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29" name="Google Shape;629;p35"/>
          <p:cNvCxnSpPr/>
          <p:nvPr/>
        </p:nvCxnSpPr>
        <p:spPr>
          <a:xfrm>
            <a:off x="4431450" y="2902125"/>
            <a:ext cx="1993800" cy="12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630" name="Google Shape;630;p35" title="KiteAI-Logo-transparen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5246" y="4073899"/>
            <a:ext cx="1175900" cy="32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Google Shape;631;p35"/>
          <p:cNvGrpSpPr/>
          <p:nvPr/>
        </p:nvGrpSpPr>
        <p:grpSpPr>
          <a:xfrm>
            <a:off x="3582750" y="3939425"/>
            <a:ext cx="587100" cy="590450"/>
            <a:chOff x="6596300" y="1597300"/>
            <a:chExt cx="587100" cy="590450"/>
          </a:xfrm>
        </p:grpSpPr>
        <p:sp>
          <p:nvSpPr>
            <p:cNvPr id="632" name="Google Shape;632;p35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3" name="Google Shape;633;p35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5" name="Google Shape;635;p35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6" name="Google Shape;636;p35"/>
          <p:cNvSpPr/>
          <p:nvPr/>
        </p:nvSpPr>
        <p:spPr>
          <a:xfrm>
            <a:off x="3269088" y="1132200"/>
            <a:ext cx="1246025" cy="534175"/>
          </a:xfrm>
          <a:prstGeom prst="flowChartMagneticDisk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preferences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7" name="Google Shape;637;p35"/>
          <p:cNvCxnSpPr/>
          <p:nvPr/>
        </p:nvCxnSpPr>
        <p:spPr>
          <a:xfrm>
            <a:off x="3892100" y="1821425"/>
            <a:ext cx="0" cy="468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stealth"/>
            <a:tailEnd len="med" w="med" type="stealth"/>
          </a:ln>
        </p:spPr>
      </p:cxnSp>
      <p:sp>
        <p:nvSpPr>
          <p:cNvPr id="638" name="Google Shape;638;p35"/>
          <p:cNvSpPr txBox="1"/>
          <p:nvPr/>
        </p:nvSpPr>
        <p:spPr>
          <a:xfrm>
            <a:off x="3036600" y="4473900"/>
            <a:ext cx="234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&lt;$10 auto approve</a:t>
            </a:r>
            <a:b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$1000 monthly limit</a:t>
            </a:r>
            <a:endParaRPr b="1" sz="16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35"/>
          <p:cNvSpPr/>
          <p:nvPr/>
        </p:nvSpPr>
        <p:spPr>
          <a:xfrm>
            <a:off x="4991325" y="3433675"/>
            <a:ext cx="930300" cy="23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Best Price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40" name="Google Shape;640;p35"/>
          <p:cNvSpPr/>
          <p:nvPr/>
        </p:nvSpPr>
        <p:spPr>
          <a:xfrm rot="1388501">
            <a:off x="1518550" y="2944743"/>
            <a:ext cx="1586235" cy="910742"/>
          </a:xfrm>
          <a:prstGeom prst="rightArrow">
            <a:avLst>
              <a:gd fmla="val 75651" name="adj1"/>
              <a:gd fmla="val 35633" name="adj2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One- time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Pre-authorize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&amp; Governance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5"/>
          <p:cNvSpPr txBox="1"/>
          <p:nvPr/>
        </p:nvSpPr>
        <p:spPr>
          <a:xfrm>
            <a:off x="260100" y="3056450"/>
            <a:ext cx="132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(Human)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35"/>
          <p:cNvSpPr txBox="1"/>
          <p:nvPr/>
        </p:nvSpPr>
        <p:spPr>
          <a:xfrm>
            <a:off x="7315152" y="2736250"/>
            <a:ext cx="150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Wholefood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35"/>
          <p:cNvSpPr txBox="1"/>
          <p:nvPr/>
        </p:nvSpPr>
        <p:spPr>
          <a:xfrm>
            <a:off x="7430652" y="1377663"/>
            <a:ext cx="150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Costco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35"/>
          <p:cNvSpPr txBox="1"/>
          <p:nvPr/>
        </p:nvSpPr>
        <p:spPr>
          <a:xfrm>
            <a:off x="3319513" y="2952588"/>
            <a:ext cx="132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Shopping Agent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36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650" name="Google Shape;650;p36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User Persona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52" name="Google Shape;652;p36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653" name="Google Shape;653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36"/>
          <p:cNvSpPr/>
          <p:nvPr/>
        </p:nvSpPr>
        <p:spPr>
          <a:xfrm>
            <a:off x="337600" y="34732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Agent User Usage Flow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6"/>
          <p:cNvSpPr txBox="1"/>
          <p:nvPr/>
        </p:nvSpPr>
        <p:spPr>
          <a:xfrm>
            <a:off x="337590" y="2001225"/>
            <a:ext cx="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36"/>
          <p:cNvPicPr preferRelativeResize="0"/>
          <p:nvPr/>
        </p:nvPicPr>
        <p:blipFill rotWithShape="1">
          <a:blip r:embed="rId5">
            <a:alphaModFix/>
          </a:blip>
          <a:srcRect b="0" l="0" r="0" t="12633"/>
          <a:stretch/>
        </p:blipFill>
        <p:spPr>
          <a:xfrm>
            <a:off x="318350" y="781175"/>
            <a:ext cx="6639449" cy="42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36"/>
          <p:cNvSpPr/>
          <p:nvPr/>
        </p:nvSpPr>
        <p:spPr>
          <a:xfrm>
            <a:off x="0" y="0"/>
            <a:ext cx="1191600" cy="253200"/>
          </a:xfrm>
          <a:prstGeom prst="round2DiagRect">
            <a:avLst>
              <a:gd fmla="val 26183" name="adj1"/>
              <a:gd fmla="val 0" name="adj2"/>
            </a:avLst>
          </a:prstGeom>
          <a:solidFill>
            <a:srgbClr val="00A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Flow Diagram</a:t>
            </a:r>
            <a:endParaRPr b="1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37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664" name="Google Shape;664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37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667" name="Google Shape;667;p37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Kite AI Platform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69" name="Google Shape;669;p37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Scenario 2: Personal Agent for ordering service 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0250" y="1253075"/>
            <a:ext cx="408575" cy="44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37"/>
          <p:cNvGrpSpPr/>
          <p:nvPr/>
        </p:nvGrpSpPr>
        <p:grpSpPr>
          <a:xfrm>
            <a:off x="679417" y="2500886"/>
            <a:ext cx="310663" cy="417267"/>
            <a:chOff x="409650" y="728275"/>
            <a:chExt cx="327600" cy="418775"/>
          </a:xfrm>
        </p:grpSpPr>
        <p:sp>
          <p:nvSpPr>
            <p:cNvPr id="672" name="Google Shape;672;p37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674" name="Google Shape;674;p37"/>
          <p:cNvSpPr txBox="1"/>
          <p:nvPr/>
        </p:nvSpPr>
        <p:spPr>
          <a:xfrm>
            <a:off x="170700" y="2959125"/>
            <a:ext cx="132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(Human)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7"/>
          <p:cNvSpPr/>
          <p:nvPr/>
        </p:nvSpPr>
        <p:spPr>
          <a:xfrm>
            <a:off x="1176925" y="1834275"/>
            <a:ext cx="2407200" cy="611100"/>
          </a:xfrm>
          <a:prstGeom prst="wedgeRoundRectCallout">
            <a:avLst>
              <a:gd fmla="val -54571" name="adj1"/>
              <a:gd fmla="val 39084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Order me an uber to ferry building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76" name="Google Shape;676;p37"/>
          <p:cNvGrpSpPr/>
          <p:nvPr/>
        </p:nvGrpSpPr>
        <p:grpSpPr>
          <a:xfrm>
            <a:off x="3633250" y="2445386"/>
            <a:ext cx="537300" cy="611052"/>
            <a:chOff x="3298100" y="1841598"/>
            <a:chExt cx="537300" cy="611052"/>
          </a:xfrm>
        </p:grpSpPr>
        <p:sp>
          <p:nvSpPr>
            <p:cNvPr id="677" name="Google Shape;677;p37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1" name="Google Shape;681;p37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83" name="Google Shape;68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0875" y="2783375"/>
            <a:ext cx="408575" cy="4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9575" y="4130625"/>
            <a:ext cx="408575" cy="44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5" name="Google Shape;685;p37"/>
          <p:cNvCxnSpPr/>
          <p:nvPr/>
        </p:nvCxnSpPr>
        <p:spPr>
          <a:xfrm flipH="1" rot="10800000">
            <a:off x="4402950" y="1492475"/>
            <a:ext cx="2022300" cy="115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86" name="Google Shape;686;p37"/>
          <p:cNvCxnSpPr/>
          <p:nvPr/>
        </p:nvCxnSpPr>
        <p:spPr>
          <a:xfrm>
            <a:off x="4430950" y="2766150"/>
            <a:ext cx="1987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687" name="Google Shape;687;p37"/>
          <p:cNvCxnSpPr/>
          <p:nvPr/>
        </p:nvCxnSpPr>
        <p:spPr>
          <a:xfrm>
            <a:off x="4431450" y="2902125"/>
            <a:ext cx="1993800" cy="12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688" name="Google Shape;688;p37" title="KiteAI-Logo-transparen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5546" y="3189524"/>
            <a:ext cx="1175900" cy="32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37"/>
          <p:cNvGrpSpPr/>
          <p:nvPr/>
        </p:nvGrpSpPr>
        <p:grpSpPr>
          <a:xfrm>
            <a:off x="3589750" y="3475675"/>
            <a:ext cx="587100" cy="590450"/>
            <a:chOff x="6596300" y="1597300"/>
            <a:chExt cx="587100" cy="590450"/>
          </a:xfrm>
        </p:grpSpPr>
        <p:sp>
          <p:nvSpPr>
            <p:cNvPr id="690" name="Google Shape;690;p37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1" name="Google Shape;691;p37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3" name="Google Shape;693;p37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4" name="Google Shape;694;p37"/>
          <p:cNvSpPr/>
          <p:nvPr/>
        </p:nvSpPr>
        <p:spPr>
          <a:xfrm rot="1388501">
            <a:off x="1518550" y="2944743"/>
            <a:ext cx="1586235" cy="910742"/>
          </a:xfrm>
          <a:prstGeom prst="rightArrow">
            <a:avLst>
              <a:gd fmla="val 75651" name="adj1"/>
              <a:gd fmla="val 35633" name="adj2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One- time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Pre-authorize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&amp; Governance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37"/>
          <p:cNvSpPr/>
          <p:nvPr/>
        </p:nvSpPr>
        <p:spPr>
          <a:xfrm>
            <a:off x="3220488" y="1168325"/>
            <a:ext cx="1246025" cy="534175"/>
          </a:xfrm>
          <a:prstGeom prst="flowChartMagneticDisk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preferences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6" name="Google Shape;696;p37"/>
          <p:cNvCxnSpPr/>
          <p:nvPr/>
        </p:nvCxnSpPr>
        <p:spPr>
          <a:xfrm>
            <a:off x="3892100" y="1821425"/>
            <a:ext cx="0" cy="468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stealth"/>
            <a:tailEnd len="med" w="med" type="stealth"/>
          </a:ln>
        </p:spPr>
      </p:cxnSp>
      <p:sp>
        <p:nvSpPr>
          <p:cNvPr id="697" name="Google Shape;697;p37"/>
          <p:cNvSpPr txBox="1"/>
          <p:nvPr/>
        </p:nvSpPr>
        <p:spPr>
          <a:xfrm>
            <a:off x="3064600" y="3976400"/>
            <a:ext cx="234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&lt;$10 auto approve</a:t>
            </a:r>
            <a:b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$1000 monthly limit</a:t>
            </a:r>
            <a:endParaRPr b="1" sz="16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37"/>
          <p:cNvSpPr/>
          <p:nvPr/>
        </p:nvSpPr>
        <p:spPr>
          <a:xfrm>
            <a:off x="4884250" y="3433675"/>
            <a:ext cx="1283100" cy="23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Ordering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descr="Uber - Social media &amp; Logos Icons" id="699" name="Google Shape;69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2600" y="3563875"/>
            <a:ext cx="930300" cy="93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bnb-logo - EFG Worldwide" id="700" name="Google Shape;700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4750" y="2299492"/>
            <a:ext cx="1246000" cy="933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Google Maps Logo 2020.svg - Wikipedia" id="701" name="Google Shape;701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8550" y="977779"/>
            <a:ext cx="1018400" cy="91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38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707" name="Google Shape;707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9" name="Google Shape;709;p38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710" name="Google Shape;710;p38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Kite AI Platform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2" name="Google Shape;712;p38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Scenario 3: Trading AI Agent 24 * 7 portfolio management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3" name="Google Shape;713;p38"/>
          <p:cNvGrpSpPr/>
          <p:nvPr/>
        </p:nvGrpSpPr>
        <p:grpSpPr>
          <a:xfrm>
            <a:off x="679417" y="2500886"/>
            <a:ext cx="310663" cy="417267"/>
            <a:chOff x="409650" y="728275"/>
            <a:chExt cx="327600" cy="418775"/>
          </a:xfrm>
        </p:grpSpPr>
        <p:sp>
          <p:nvSpPr>
            <p:cNvPr id="714" name="Google Shape;714;p38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716" name="Google Shape;716;p38"/>
          <p:cNvSpPr txBox="1"/>
          <p:nvPr/>
        </p:nvSpPr>
        <p:spPr>
          <a:xfrm>
            <a:off x="170700" y="2959125"/>
            <a:ext cx="132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(Human)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38"/>
          <p:cNvSpPr/>
          <p:nvPr/>
        </p:nvSpPr>
        <p:spPr>
          <a:xfrm>
            <a:off x="1176925" y="1834275"/>
            <a:ext cx="2407200" cy="611100"/>
          </a:xfrm>
          <a:prstGeom prst="wedgeRoundRectCallout">
            <a:avLst>
              <a:gd fmla="val -54571" name="adj1"/>
              <a:gd fmla="val 39084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Help me manage my portfolio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8" name="Google Shape;718;p38"/>
          <p:cNvGrpSpPr/>
          <p:nvPr/>
        </p:nvGrpSpPr>
        <p:grpSpPr>
          <a:xfrm>
            <a:off x="3633250" y="2445386"/>
            <a:ext cx="537300" cy="611052"/>
            <a:chOff x="3298100" y="1841598"/>
            <a:chExt cx="537300" cy="611052"/>
          </a:xfrm>
        </p:grpSpPr>
        <p:sp>
          <p:nvSpPr>
            <p:cNvPr id="719" name="Google Shape;719;p38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25" name="Google Shape;725;p38"/>
          <p:cNvCxnSpPr/>
          <p:nvPr/>
        </p:nvCxnSpPr>
        <p:spPr>
          <a:xfrm flipH="1" rot="10800000">
            <a:off x="4402950" y="1492475"/>
            <a:ext cx="2022300" cy="115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726" name="Google Shape;726;p38"/>
          <p:cNvCxnSpPr/>
          <p:nvPr/>
        </p:nvCxnSpPr>
        <p:spPr>
          <a:xfrm>
            <a:off x="4430950" y="2766150"/>
            <a:ext cx="1987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727" name="Google Shape;727;p38"/>
          <p:cNvCxnSpPr/>
          <p:nvPr/>
        </p:nvCxnSpPr>
        <p:spPr>
          <a:xfrm>
            <a:off x="4431450" y="2902125"/>
            <a:ext cx="1993800" cy="12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728" name="Google Shape;728;p38" title="KiteAI-Logo-transparen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5546" y="3189524"/>
            <a:ext cx="1175900" cy="32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38"/>
          <p:cNvGrpSpPr/>
          <p:nvPr/>
        </p:nvGrpSpPr>
        <p:grpSpPr>
          <a:xfrm>
            <a:off x="3589750" y="3475675"/>
            <a:ext cx="587100" cy="590450"/>
            <a:chOff x="6596300" y="1597300"/>
            <a:chExt cx="587100" cy="590450"/>
          </a:xfrm>
        </p:grpSpPr>
        <p:sp>
          <p:nvSpPr>
            <p:cNvPr id="730" name="Google Shape;730;p38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1" name="Google Shape;731;p38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3" name="Google Shape;733;p38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34" name="Google Shape;734;p38"/>
          <p:cNvSpPr/>
          <p:nvPr/>
        </p:nvSpPr>
        <p:spPr>
          <a:xfrm rot="1388501">
            <a:off x="1584066" y="3025589"/>
            <a:ext cx="1586235" cy="557121"/>
          </a:xfrm>
          <a:prstGeom prst="rightArrow">
            <a:avLst>
              <a:gd fmla="val 75651" name="adj1"/>
              <a:gd fmla="val 35633" name="adj2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Ongoing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Authorize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&amp; Governance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38"/>
          <p:cNvSpPr/>
          <p:nvPr/>
        </p:nvSpPr>
        <p:spPr>
          <a:xfrm>
            <a:off x="3220488" y="1168325"/>
            <a:ext cx="1246025" cy="534175"/>
          </a:xfrm>
          <a:prstGeom prst="flowChartMagneticDisk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preferences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6" name="Google Shape;736;p38"/>
          <p:cNvCxnSpPr/>
          <p:nvPr/>
        </p:nvCxnSpPr>
        <p:spPr>
          <a:xfrm>
            <a:off x="3892100" y="1821425"/>
            <a:ext cx="0" cy="468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stealth"/>
            <a:tailEnd len="med" w="med" type="stealth"/>
          </a:ln>
        </p:spPr>
      </p:cxnSp>
      <p:sp>
        <p:nvSpPr>
          <p:cNvPr id="737" name="Google Shape;737;p38"/>
          <p:cNvSpPr txBox="1"/>
          <p:nvPr/>
        </p:nvSpPr>
        <p:spPr>
          <a:xfrm>
            <a:off x="3064600" y="3976400"/>
            <a:ext cx="234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&lt;$10 auto approve</a:t>
            </a:r>
            <a:b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$1000 monthly limit</a:t>
            </a:r>
            <a:endParaRPr b="1" sz="16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8" name="Google Shape;738;p38" title="Screenshot 2025-06-11 at 4.44.13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8250" y="920350"/>
            <a:ext cx="1391097" cy="9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8" title="Screenshot 2025-06-11 at 4.44.25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3850" y="2272700"/>
            <a:ext cx="2022300" cy="87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8" title="Screenshot 2025-06-11 at 4.44.53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2475" y="3586700"/>
            <a:ext cx="210502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8"/>
          <p:cNvSpPr/>
          <p:nvPr/>
        </p:nvSpPr>
        <p:spPr>
          <a:xfrm rot="-1837427">
            <a:off x="4671651" y="1714979"/>
            <a:ext cx="1283278" cy="23590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Selected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2" name="Google Shape;742;p38"/>
          <p:cNvSpPr/>
          <p:nvPr/>
        </p:nvSpPr>
        <p:spPr>
          <a:xfrm>
            <a:off x="4887125" y="2766150"/>
            <a:ext cx="1283100" cy="23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Selected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8" name="Google Shape;748;p39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749" name="Google Shape;749;p39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Kite AI Platform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51" name="Google Shape;751;p39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How does Kite Passport Work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763575"/>
            <a:ext cx="7446825" cy="239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400" y="1718925"/>
            <a:ext cx="4061848" cy="31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40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759" name="Google Shape;759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1" name="Google Shape;761;p40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762" name="Google Shape;762;p40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Kite AI Platform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4" name="Google Shape;764;p40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Scenario 4: E-commerce thru Claude / ChatGPT / Cursor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5" name="Google Shape;76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1025" y="1009775"/>
            <a:ext cx="408575" cy="44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40"/>
          <p:cNvGrpSpPr/>
          <p:nvPr/>
        </p:nvGrpSpPr>
        <p:grpSpPr>
          <a:xfrm>
            <a:off x="6972937" y="763574"/>
            <a:ext cx="457714" cy="351165"/>
            <a:chOff x="6963175" y="2612100"/>
            <a:chExt cx="873000" cy="549813"/>
          </a:xfrm>
        </p:grpSpPr>
        <p:sp>
          <p:nvSpPr>
            <p:cNvPr id="767" name="Google Shape;767;p40"/>
            <p:cNvSpPr/>
            <p:nvPr/>
          </p:nvSpPr>
          <p:spPr>
            <a:xfrm>
              <a:off x="6963175" y="2612100"/>
              <a:ext cx="873000" cy="1614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7036225" y="3022413"/>
              <a:ext cx="726900" cy="13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7447425" y="2868925"/>
              <a:ext cx="310800" cy="1395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">
                  <a:latin typeface="Nunito"/>
                  <a:ea typeface="Nunito"/>
                  <a:cs typeface="Nunito"/>
                  <a:sym typeface="Nunito"/>
                </a:rPr>
                <a:t>$$$</a:t>
              </a:r>
              <a:endParaRPr b="1" sz="500"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770" name="Google Shape;770;p40"/>
            <p:cNvGrpSpPr/>
            <p:nvPr/>
          </p:nvGrpSpPr>
          <p:grpSpPr>
            <a:xfrm>
              <a:off x="7139487" y="2792724"/>
              <a:ext cx="215069" cy="278402"/>
              <a:chOff x="409650" y="728275"/>
              <a:chExt cx="327600" cy="418775"/>
            </a:xfrm>
          </p:grpSpPr>
          <p:sp>
            <p:nvSpPr>
              <p:cNvPr id="771" name="Google Shape;771;p40"/>
              <p:cNvSpPr/>
              <p:nvPr/>
            </p:nvSpPr>
            <p:spPr>
              <a:xfrm>
                <a:off x="427850" y="910350"/>
                <a:ext cx="291300" cy="2367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0"/>
              <p:cNvSpPr/>
              <p:nvPr/>
            </p:nvSpPr>
            <p:spPr>
              <a:xfrm>
                <a:off x="409650" y="728275"/>
                <a:ext cx="327600" cy="3186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</p:grpSp>
      <p:grpSp>
        <p:nvGrpSpPr>
          <p:cNvPr id="773" name="Google Shape;773;p40"/>
          <p:cNvGrpSpPr/>
          <p:nvPr/>
        </p:nvGrpSpPr>
        <p:grpSpPr>
          <a:xfrm>
            <a:off x="6605725" y="1168336"/>
            <a:ext cx="537300" cy="611052"/>
            <a:chOff x="3298100" y="1841598"/>
            <a:chExt cx="537300" cy="611052"/>
          </a:xfrm>
        </p:grpSpPr>
        <p:sp>
          <p:nvSpPr>
            <p:cNvPr id="774" name="Google Shape;774;p40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8" name="Google Shape;778;p40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0" name="Google Shape;780;p40"/>
          <p:cNvGrpSpPr/>
          <p:nvPr/>
        </p:nvGrpSpPr>
        <p:grpSpPr>
          <a:xfrm>
            <a:off x="679417" y="2500886"/>
            <a:ext cx="310663" cy="417267"/>
            <a:chOff x="409650" y="728275"/>
            <a:chExt cx="327600" cy="418775"/>
          </a:xfrm>
        </p:grpSpPr>
        <p:sp>
          <p:nvSpPr>
            <p:cNvPr id="781" name="Google Shape;781;p40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783" name="Google Shape;783;p40"/>
          <p:cNvSpPr txBox="1"/>
          <p:nvPr/>
        </p:nvSpPr>
        <p:spPr>
          <a:xfrm>
            <a:off x="170700" y="2959125"/>
            <a:ext cx="132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(Human)</a:t>
            </a:r>
            <a:endParaRPr b="1" sz="2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40"/>
          <p:cNvSpPr/>
          <p:nvPr/>
        </p:nvSpPr>
        <p:spPr>
          <a:xfrm>
            <a:off x="1176925" y="1834275"/>
            <a:ext cx="2407200" cy="611100"/>
          </a:xfrm>
          <a:prstGeom prst="wedgeRoundRectCallout">
            <a:avLst>
              <a:gd fmla="val -54571" name="adj1"/>
              <a:gd fmla="val 39084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My wife’s birthday is next Monday, help me with a Gift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5" name="Google Shape;78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150" y="2286825"/>
            <a:ext cx="408575" cy="44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6" name="Google Shape;786;p40"/>
          <p:cNvGrpSpPr/>
          <p:nvPr/>
        </p:nvGrpSpPr>
        <p:grpSpPr>
          <a:xfrm>
            <a:off x="7047062" y="2040624"/>
            <a:ext cx="457714" cy="351165"/>
            <a:chOff x="6963175" y="2612100"/>
            <a:chExt cx="873000" cy="549813"/>
          </a:xfrm>
        </p:grpSpPr>
        <p:sp>
          <p:nvSpPr>
            <p:cNvPr id="787" name="Google Shape;787;p40"/>
            <p:cNvSpPr/>
            <p:nvPr/>
          </p:nvSpPr>
          <p:spPr>
            <a:xfrm>
              <a:off x="6963175" y="2612100"/>
              <a:ext cx="873000" cy="1614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7036225" y="3022413"/>
              <a:ext cx="726900" cy="13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7447425" y="2868925"/>
              <a:ext cx="310800" cy="1395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">
                  <a:latin typeface="Nunito"/>
                  <a:ea typeface="Nunito"/>
                  <a:cs typeface="Nunito"/>
                  <a:sym typeface="Nunito"/>
                </a:rPr>
                <a:t>$$$</a:t>
              </a:r>
              <a:endParaRPr b="1" sz="500"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790" name="Google Shape;790;p40"/>
            <p:cNvGrpSpPr/>
            <p:nvPr/>
          </p:nvGrpSpPr>
          <p:grpSpPr>
            <a:xfrm>
              <a:off x="7139487" y="2792724"/>
              <a:ext cx="215069" cy="278402"/>
              <a:chOff x="409650" y="728275"/>
              <a:chExt cx="327600" cy="418775"/>
            </a:xfrm>
          </p:grpSpPr>
          <p:sp>
            <p:nvSpPr>
              <p:cNvPr id="791" name="Google Shape;791;p40"/>
              <p:cNvSpPr/>
              <p:nvPr/>
            </p:nvSpPr>
            <p:spPr>
              <a:xfrm>
                <a:off x="427850" y="910350"/>
                <a:ext cx="291300" cy="2367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409650" y="728275"/>
                <a:ext cx="327600" cy="3186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</p:grpSp>
      <p:grpSp>
        <p:nvGrpSpPr>
          <p:cNvPr id="793" name="Google Shape;793;p40"/>
          <p:cNvGrpSpPr/>
          <p:nvPr/>
        </p:nvGrpSpPr>
        <p:grpSpPr>
          <a:xfrm>
            <a:off x="6679850" y="2445386"/>
            <a:ext cx="537300" cy="611052"/>
            <a:chOff x="3298100" y="1841598"/>
            <a:chExt cx="537300" cy="611052"/>
          </a:xfrm>
        </p:grpSpPr>
        <p:sp>
          <p:nvSpPr>
            <p:cNvPr id="794" name="Google Shape;794;p40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8" name="Google Shape;798;p40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800" name="Google Shape;80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150" y="3679875"/>
            <a:ext cx="408575" cy="449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40"/>
          <p:cNvGrpSpPr/>
          <p:nvPr/>
        </p:nvGrpSpPr>
        <p:grpSpPr>
          <a:xfrm>
            <a:off x="7047062" y="3433674"/>
            <a:ext cx="457714" cy="351165"/>
            <a:chOff x="6963175" y="2612100"/>
            <a:chExt cx="873000" cy="549813"/>
          </a:xfrm>
        </p:grpSpPr>
        <p:sp>
          <p:nvSpPr>
            <p:cNvPr id="802" name="Google Shape;802;p40"/>
            <p:cNvSpPr/>
            <p:nvPr/>
          </p:nvSpPr>
          <p:spPr>
            <a:xfrm>
              <a:off x="6963175" y="2612100"/>
              <a:ext cx="873000" cy="1614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7036225" y="3022413"/>
              <a:ext cx="726900" cy="13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7447425" y="2868925"/>
              <a:ext cx="310800" cy="1395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">
                  <a:latin typeface="Nunito"/>
                  <a:ea typeface="Nunito"/>
                  <a:cs typeface="Nunito"/>
                  <a:sym typeface="Nunito"/>
                </a:rPr>
                <a:t>$$$</a:t>
              </a:r>
              <a:endParaRPr b="1" sz="500"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805" name="Google Shape;805;p40"/>
            <p:cNvGrpSpPr/>
            <p:nvPr/>
          </p:nvGrpSpPr>
          <p:grpSpPr>
            <a:xfrm>
              <a:off x="7139487" y="2792724"/>
              <a:ext cx="215069" cy="278402"/>
              <a:chOff x="409650" y="728275"/>
              <a:chExt cx="327600" cy="418775"/>
            </a:xfrm>
          </p:grpSpPr>
          <p:sp>
            <p:nvSpPr>
              <p:cNvPr id="806" name="Google Shape;806;p40"/>
              <p:cNvSpPr/>
              <p:nvPr/>
            </p:nvSpPr>
            <p:spPr>
              <a:xfrm>
                <a:off x="427850" y="910350"/>
                <a:ext cx="291300" cy="2367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409650" y="728275"/>
                <a:ext cx="327600" cy="3186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</p:grpSp>
      <p:grpSp>
        <p:nvGrpSpPr>
          <p:cNvPr id="808" name="Google Shape;808;p40"/>
          <p:cNvGrpSpPr/>
          <p:nvPr/>
        </p:nvGrpSpPr>
        <p:grpSpPr>
          <a:xfrm>
            <a:off x="6679850" y="3838436"/>
            <a:ext cx="537300" cy="611052"/>
            <a:chOff x="3298100" y="1841598"/>
            <a:chExt cx="537300" cy="611052"/>
          </a:xfrm>
        </p:grpSpPr>
        <p:sp>
          <p:nvSpPr>
            <p:cNvPr id="809" name="Google Shape;809;p40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3" name="Google Shape;813;p40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815" name="Google Shape;815;p40"/>
          <p:cNvCxnSpPr/>
          <p:nvPr/>
        </p:nvCxnSpPr>
        <p:spPr>
          <a:xfrm flipH="1" rot="10800000">
            <a:off x="4402950" y="1492475"/>
            <a:ext cx="2022300" cy="115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816" name="Google Shape;816;p40"/>
          <p:cNvCxnSpPr/>
          <p:nvPr/>
        </p:nvCxnSpPr>
        <p:spPr>
          <a:xfrm>
            <a:off x="4430950" y="2766150"/>
            <a:ext cx="1987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817" name="Google Shape;817;p40"/>
          <p:cNvCxnSpPr/>
          <p:nvPr/>
        </p:nvCxnSpPr>
        <p:spPr>
          <a:xfrm>
            <a:off x="4431450" y="2902125"/>
            <a:ext cx="1993800" cy="122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818" name="Google Shape;818;p40" title="KiteAI-Logo-transparen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5546" y="3189524"/>
            <a:ext cx="1175900" cy="32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9" name="Google Shape;819;p40"/>
          <p:cNvGrpSpPr/>
          <p:nvPr/>
        </p:nvGrpSpPr>
        <p:grpSpPr>
          <a:xfrm>
            <a:off x="3589750" y="3475675"/>
            <a:ext cx="587100" cy="590450"/>
            <a:chOff x="6596300" y="1597300"/>
            <a:chExt cx="587100" cy="590450"/>
          </a:xfrm>
        </p:grpSpPr>
        <p:sp>
          <p:nvSpPr>
            <p:cNvPr id="820" name="Google Shape;820;p40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1" name="Google Shape;821;p40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3" name="Google Shape;823;p40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24" name="Google Shape;824;p40"/>
          <p:cNvSpPr/>
          <p:nvPr/>
        </p:nvSpPr>
        <p:spPr>
          <a:xfrm>
            <a:off x="3220488" y="1168325"/>
            <a:ext cx="1246025" cy="534175"/>
          </a:xfrm>
          <a:prstGeom prst="flowChartMagneticDisk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preferences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5" name="Google Shape;825;p40"/>
          <p:cNvCxnSpPr/>
          <p:nvPr/>
        </p:nvCxnSpPr>
        <p:spPr>
          <a:xfrm>
            <a:off x="3892100" y="1821425"/>
            <a:ext cx="0" cy="468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stealth"/>
            <a:tailEnd len="med" w="med" type="stealth"/>
          </a:ln>
        </p:spPr>
      </p:cxnSp>
      <p:sp>
        <p:nvSpPr>
          <p:cNvPr id="826" name="Google Shape;826;p40"/>
          <p:cNvSpPr txBox="1"/>
          <p:nvPr/>
        </p:nvSpPr>
        <p:spPr>
          <a:xfrm>
            <a:off x="3064600" y="3976400"/>
            <a:ext cx="234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&lt;$10 auto approve</a:t>
            </a:r>
            <a:b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$1000 monthly limit</a:t>
            </a:r>
            <a:endParaRPr b="1" sz="16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40"/>
          <p:cNvSpPr/>
          <p:nvPr/>
        </p:nvSpPr>
        <p:spPr>
          <a:xfrm>
            <a:off x="4991325" y="3433675"/>
            <a:ext cx="1101600" cy="23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Best Choice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28" name="Google Shape;828;p40"/>
          <p:cNvSpPr/>
          <p:nvPr/>
        </p:nvSpPr>
        <p:spPr>
          <a:xfrm rot="1388501">
            <a:off x="1518550" y="2944743"/>
            <a:ext cx="1586235" cy="910742"/>
          </a:xfrm>
          <a:prstGeom prst="rightArrow">
            <a:avLst>
              <a:gd fmla="val 75651" name="adj1"/>
              <a:gd fmla="val 35633" name="adj2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One- time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Pre-authorize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&amp; Governance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laude – Some complaints and ..." id="829" name="Google Shape;82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8215" y="2641862"/>
            <a:ext cx="1605385" cy="3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40"/>
          <p:cNvSpPr/>
          <p:nvPr/>
        </p:nvSpPr>
        <p:spPr>
          <a:xfrm>
            <a:off x="4970925" y="2530350"/>
            <a:ext cx="1191600" cy="32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mpact"/>
                <a:ea typeface="Impact"/>
                <a:cs typeface="Impact"/>
                <a:sym typeface="Impact"/>
              </a:rPr>
              <a:t>Second Best Choice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41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836" name="Google Shape;836;p41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User Persona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38" name="Google Shape;838;p41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839" name="Google Shape;839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Google Shape;840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41"/>
          <p:cNvSpPr/>
          <p:nvPr/>
        </p:nvSpPr>
        <p:spPr>
          <a:xfrm>
            <a:off x="234500" y="80700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Why blockchain based solution is better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2" name="Google Shape;842;p41"/>
          <p:cNvGrpSpPr/>
          <p:nvPr/>
        </p:nvGrpSpPr>
        <p:grpSpPr>
          <a:xfrm>
            <a:off x="148875" y="445800"/>
            <a:ext cx="8343524" cy="2252702"/>
            <a:chOff x="-963464" y="309405"/>
            <a:chExt cx="39024900" cy="4056000"/>
          </a:xfrm>
        </p:grpSpPr>
        <p:sp>
          <p:nvSpPr>
            <p:cNvPr id="843" name="Google Shape;843;p41"/>
            <p:cNvSpPr txBox="1"/>
            <p:nvPr/>
          </p:nvSpPr>
          <p:spPr>
            <a:xfrm>
              <a:off x="-80793" y="1911250"/>
              <a:ext cx="1411500" cy="7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1"/>
            <p:cNvSpPr txBox="1"/>
            <p:nvPr/>
          </p:nvSpPr>
          <p:spPr>
            <a:xfrm>
              <a:off x="-963464" y="309405"/>
              <a:ext cx="39024900" cy="405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Potential competitors may come from payment background or blockchain backgrounds. Competitors coming from blockchain background have edges over non blockchain solutions due to </a:t>
              </a:r>
              <a:r>
                <a:rPr b="1" lang="en" sz="1300">
                  <a:latin typeface="Inter"/>
                  <a:ea typeface="Inter"/>
                  <a:cs typeface="Inter"/>
                  <a:sym typeface="Inter"/>
                </a:rPr>
                <a:t>programmable</a:t>
              </a: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(flexibility, smart), </a:t>
              </a:r>
              <a:r>
                <a:rPr b="1" lang="en" sz="1300">
                  <a:latin typeface="Inter"/>
                  <a:ea typeface="Inter"/>
                  <a:cs typeface="Inter"/>
                  <a:sym typeface="Inter"/>
                </a:rPr>
                <a:t>portability</a:t>
              </a: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(public standards that any platform can integrate), </a:t>
              </a:r>
              <a:r>
                <a:rPr b="1" lang="en" sz="1300">
                  <a:latin typeface="Inter"/>
                  <a:ea typeface="Inter"/>
                  <a:cs typeface="Inter"/>
                  <a:sym typeface="Inter"/>
                </a:rPr>
                <a:t>interoperable</a:t>
              </a: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(a2a interactions, any entity to operate on blockchain ), </a:t>
              </a:r>
              <a:r>
                <a:rPr b="1" lang="en" sz="1300">
                  <a:latin typeface="Inter"/>
                  <a:ea typeface="Inter"/>
                  <a:cs typeface="Inter"/>
                  <a:sym typeface="Inter"/>
                </a:rPr>
                <a:t>simplicity, cheaper</a:t>
              </a: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(credit card 3% or 30 cents, blockchain minimum fee), </a:t>
              </a:r>
              <a:r>
                <a:rPr b="1" lang="en" sz="1300">
                  <a:latin typeface="Inter"/>
                  <a:ea typeface="Inter"/>
                  <a:cs typeface="Inter"/>
                  <a:sym typeface="Inter"/>
                </a:rPr>
                <a:t>cross borders </a:t>
              </a: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and global payment system  and </a:t>
              </a:r>
              <a:r>
                <a:rPr b="1" lang="en" sz="1300">
                  <a:latin typeface="Inter"/>
                  <a:ea typeface="Inter"/>
                  <a:cs typeface="Inter"/>
                  <a:sym typeface="Inter"/>
                </a:rPr>
                <a:t>verifiability</a:t>
              </a:r>
              <a:r>
                <a:rPr lang="en" sz="1300">
                  <a:latin typeface="Inter"/>
                  <a:ea typeface="Inter"/>
                  <a:cs typeface="Inter"/>
                  <a:sym typeface="Inter"/>
                </a:rPr>
                <a:t>. </a:t>
              </a:r>
              <a:endParaRPr sz="1300"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br>
                <a:rPr lang="en" sz="1200">
                  <a:latin typeface="Inter"/>
                  <a:ea typeface="Inter"/>
                  <a:cs typeface="Inter"/>
                  <a:sym typeface="Inter"/>
                </a:rPr>
              </a:b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845" name="Google Shape;845;p41" title="value proposition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25" y="1866275"/>
            <a:ext cx="8768348" cy="327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2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Why is Blockchain the Right Solution here? 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1" name="Google Shape;851;p42"/>
          <p:cNvGrpSpPr/>
          <p:nvPr/>
        </p:nvGrpSpPr>
        <p:grpSpPr>
          <a:xfrm>
            <a:off x="0" y="0"/>
            <a:ext cx="1445362" cy="253200"/>
            <a:chOff x="0" y="0"/>
            <a:chExt cx="2059800" cy="253200"/>
          </a:xfrm>
        </p:grpSpPr>
        <p:sp>
          <p:nvSpPr>
            <p:cNvPr id="852" name="Google Shape;852;p42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0" y="0"/>
              <a:ext cx="20598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AI Native L1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854" name="Google Shape;854;p42"/>
          <p:cNvSpPr txBox="1"/>
          <p:nvPr/>
        </p:nvSpPr>
        <p:spPr>
          <a:xfrm>
            <a:off x="331050" y="881025"/>
            <a:ext cx="7974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of the </a:t>
            </a:r>
            <a:r>
              <a:rPr b="1" lang="en"/>
              <a:t>Kite Pass</a:t>
            </a:r>
            <a:r>
              <a:rPr lang="en"/>
              <a:t> as an agent passport: it carries not just identity, but also verifiable delegation from a human principal, scoped permissions, spending limits, and authorized behaviors. Unlike traditional OAuth tokens, this is a chain of trust—cryptographically anchored and transparently auditable.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blockchain uniquely suited for this: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Identity</a:t>
            </a:r>
            <a:r>
              <a:rPr lang="en"/>
              <a:t> — cryptographically secure and universally verifiable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Programmable permissions</a:t>
            </a:r>
            <a:r>
              <a:rPr lang="en"/>
              <a:t> — encoded as smart contracts/SLA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Digital wallets</a:t>
            </a:r>
            <a:r>
              <a:rPr lang="en"/>
              <a:t> — enabling real-time, global micropayments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composable and natively interoperable (most importantly, they can be delivered at the same time, such as using smart contract wallets)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top of this, we can build an </a:t>
            </a:r>
            <a:r>
              <a:rPr b="1" lang="en"/>
              <a:t>AI-native reputation network</a:t>
            </a:r>
            <a:r>
              <a:rPr lang="en"/>
              <a:t>—not just ratings, but trust grounded in verifiable histories: contract execution records, delivery performance, refund behavior, uptime, etc. This moves us beyond today's easily gamed, AI-generated review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the trust fabric we’re building.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43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860" name="Google Shape;860;p43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User Persona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62" name="Google Shape;862;p43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863" name="Google Shape;863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5" name="Google Shape;865;p43"/>
          <p:cNvSpPr/>
          <p:nvPr/>
        </p:nvSpPr>
        <p:spPr>
          <a:xfrm>
            <a:off x="234500" y="80700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ID &amp; Authentication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43"/>
          <p:cNvSpPr txBox="1"/>
          <p:nvPr/>
        </p:nvSpPr>
        <p:spPr>
          <a:xfrm>
            <a:off x="337590" y="1335465"/>
            <a:ext cx="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7" name="Google Shape;867;p43" title="Screenshot 2025-07-22 at 2.40.0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5" y="1538475"/>
            <a:ext cx="5309000" cy="34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43"/>
          <p:cNvSpPr txBox="1"/>
          <p:nvPr/>
        </p:nvSpPr>
        <p:spPr>
          <a:xfrm>
            <a:off x="400800" y="1046275"/>
            <a:ext cx="452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Traditional Auth: not built agent and way too complex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69" name="Google Shape;869;p43" title="Screenshot 2025-07-22 at 2.45.35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3400" y="1538475"/>
            <a:ext cx="2508100" cy="3370674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43"/>
          <p:cNvSpPr txBox="1"/>
          <p:nvPr/>
        </p:nvSpPr>
        <p:spPr>
          <a:xfrm>
            <a:off x="5417600" y="931225"/>
            <a:ext cx="452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Kite AI: Built for Agent ID / Wallet, simplified &amp; programmable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" name="Google Shape;875;p44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876" name="Google Shape;876;p44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4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User Persona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78" name="Google Shape;878;p44"/>
          <p:cNvGrpSpPr/>
          <p:nvPr/>
        </p:nvGrpSpPr>
        <p:grpSpPr>
          <a:xfrm>
            <a:off x="0" y="-31900"/>
            <a:ext cx="9144003" cy="5143501"/>
            <a:chOff x="0" y="0"/>
            <a:chExt cx="9144003" cy="5143501"/>
          </a:xfrm>
        </p:grpSpPr>
        <p:pic>
          <p:nvPicPr>
            <p:cNvPr id="879" name="Google Shape;879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1" name="Google Shape;881;p44"/>
          <p:cNvSpPr/>
          <p:nvPr/>
        </p:nvSpPr>
        <p:spPr>
          <a:xfrm>
            <a:off x="234500" y="80700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Payment Rail Comparison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4"/>
          <p:cNvSpPr txBox="1"/>
          <p:nvPr/>
        </p:nvSpPr>
        <p:spPr>
          <a:xfrm>
            <a:off x="337590" y="1335465"/>
            <a:ext cx="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Google Shape;883;p44" title="Screenshot 2025-07-22 at 2.29.2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3800" y="1110000"/>
            <a:ext cx="4330849" cy="3372802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44"/>
          <p:cNvSpPr txBox="1"/>
          <p:nvPr/>
        </p:nvSpPr>
        <p:spPr>
          <a:xfrm>
            <a:off x="927125" y="585450"/>
            <a:ext cx="264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Simplified Architecture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5" name="Google Shape;885;p44"/>
          <p:cNvSpPr txBox="1"/>
          <p:nvPr/>
        </p:nvSpPr>
        <p:spPr>
          <a:xfrm>
            <a:off x="5640875" y="585450"/>
            <a:ext cx="264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Much better cost &amp; features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86" name="Google Shape;886;p44" title="Screenshot 2025-07-19 at 4.00.5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7200" y="1110002"/>
            <a:ext cx="4984599" cy="34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27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22" name="Google Shape;122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" name="Google Shape;124;p27"/>
          <p:cNvGrpSpPr/>
          <p:nvPr/>
        </p:nvGrpSpPr>
        <p:grpSpPr>
          <a:xfrm>
            <a:off x="0" y="0"/>
            <a:ext cx="975714" cy="253200"/>
            <a:chOff x="0" y="0"/>
            <a:chExt cx="1390500" cy="253200"/>
          </a:xfrm>
        </p:grpSpPr>
        <p:sp>
          <p:nvSpPr>
            <p:cNvPr id="125" name="Google Shape;125;p27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0" y="0"/>
              <a:ext cx="13905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Evolution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7" name="Google Shape;127;p27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The internet's next evolution: agent-first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27"/>
          <p:cNvGrpSpPr/>
          <p:nvPr/>
        </p:nvGrpSpPr>
        <p:grpSpPr>
          <a:xfrm>
            <a:off x="337590" y="1998150"/>
            <a:ext cx="2805955" cy="1322100"/>
            <a:chOff x="-80793" y="1908175"/>
            <a:chExt cx="13124205" cy="1322100"/>
          </a:xfrm>
        </p:grpSpPr>
        <p:sp>
          <p:nvSpPr>
            <p:cNvPr id="129" name="Google Shape;129;p27"/>
            <p:cNvSpPr txBox="1"/>
            <p:nvPr/>
          </p:nvSpPr>
          <p:spPr>
            <a:xfrm>
              <a:off x="-80793" y="1911250"/>
              <a:ext cx="141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7"/>
            <p:cNvSpPr txBox="1"/>
            <p:nvPr/>
          </p:nvSpPr>
          <p:spPr>
            <a:xfrm>
              <a:off x="1055712" y="1908175"/>
              <a:ext cx="11987700" cy="13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300">
                  <a:latin typeface="Inter"/>
                  <a:ea typeface="Inter"/>
                  <a:cs typeface="Inter"/>
                  <a:sym typeface="Inter"/>
                </a:rPr>
                <a:t>Web-First </a:t>
              </a:r>
              <a:r>
                <a:rPr b="1" lang="en" sz="13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(early 2000s)</a:t>
              </a:r>
              <a:endParaRPr b="1" sz="1300"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Humans on desktops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Static websites, hyperlinks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Content discovery and display, HTML, UI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1" name="Google Shape;131;p27"/>
          <p:cNvSpPr txBox="1"/>
          <p:nvPr/>
        </p:nvSpPr>
        <p:spPr>
          <a:xfrm>
            <a:off x="3275120" y="1998150"/>
            <a:ext cx="26973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Mobile-First (early 2010s)</a:t>
            </a:r>
            <a:endParaRPr b="0" i="0" sz="13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●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Humans on smartphones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Responsive web &amp; mobile apps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optimized UX, conversions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2" name="Google Shape;132;p27"/>
          <p:cNvGrpSpPr/>
          <p:nvPr/>
        </p:nvGrpSpPr>
        <p:grpSpPr>
          <a:xfrm>
            <a:off x="6076790" y="1998150"/>
            <a:ext cx="2992538" cy="1127400"/>
            <a:chOff x="13219487" y="1908175"/>
            <a:chExt cx="13996905" cy="1127400"/>
          </a:xfrm>
        </p:grpSpPr>
        <p:sp>
          <p:nvSpPr>
            <p:cNvPr id="133" name="Google Shape;133;p27"/>
            <p:cNvSpPr txBox="1"/>
            <p:nvPr/>
          </p:nvSpPr>
          <p:spPr>
            <a:xfrm>
              <a:off x="13219487" y="1911250"/>
              <a:ext cx="141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🤖</a:t>
              </a:r>
              <a:endParaRPr/>
            </a:p>
          </p:txBody>
        </p:sp>
        <p:sp>
          <p:nvSpPr>
            <p:cNvPr id="134" name="Google Shape;134;p27"/>
            <p:cNvSpPr txBox="1"/>
            <p:nvPr/>
          </p:nvSpPr>
          <p:spPr>
            <a:xfrm>
              <a:off x="14355993" y="1908175"/>
              <a:ext cx="12860400" cy="112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300">
                  <a:latin typeface="Inter"/>
                  <a:ea typeface="Inter"/>
                  <a:cs typeface="Inter"/>
                  <a:sym typeface="Inter"/>
                </a:rPr>
                <a:t>Agent-First (2025 - )</a:t>
              </a:r>
              <a:endParaRPr b="0" i="0" sz="13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AI agents as users 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MCPs, APIs, multimodal data 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Trust, governance, autonomy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5" name="Google Shape;135;p27"/>
          <p:cNvSpPr txBox="1"/>
          <p:nvPr/>
        </p:nvSpPr>
        <p:spPr>
          <a:xfrm>
            <a:off x="262825" y="1998150"/>
            <a:ext cx="3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🌐</a:t>
            </a:r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3016095" y="1998145"/>
            <a:ext cx="3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📱</a:t>
            </a:r>
            <a:endParaRPr/>
          </a:p>
        </p:txBody>
      </p:sp>
      <p:sp>
        <p:nvSpPr>
          <p:cNvPr id="137" name="Google Shape;137;p27"/>
          <p:cNvSpPr/>
          <p:nvPr/>
        </p:nvSpPr>
        <p:spPr>
          <a:xfrm>
            <a:off x="284825" y="1643050"/>
            <a:ext cx="8355300" cy="14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6104001" y="1859100"/>
            <a:ext cx="2805900" cy="16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2" name="Google Shape;892;p45" title="Screenshot 2025-06-30 at 9.43.3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75" y="439325"/>
            <a:ext cx="812802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45"/>
          <p:cNvSpPr/>
          <p:nvPr/>
        </p:nvSpPr>
        <p:spPr>
          <a:xfrm>
            <a:off x="234500" y="80700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Why Kite AI is better than other blockchain based solution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46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899" name="Google Shape;899;p46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User Persona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01" name="Google Shape;901;p46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902" name="Google Shape;902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4" name="Google Shape;904;p46"/>
          <p:cNvSpPr/>
          <p:nvPr/>
        </p:nvSpPr>
        <p:spPr>
          <a:xfrm>
            <a:off x="199350" y="57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Programmable Trust Layer: Kite Passport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46"/>
          <p:cNvSpPr txBox="1"/>
          <p:nvPr/>
        </p:nvSpPr>
        <p:spPr>
          <a:xfrm>
            <a:off x="337590" y="2001225"/>
            <a:ext cx="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p46" title="Screenshot 2025-07-22 at 3.27.4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75050"/>
            <a:ext cx="9092549" cy="416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47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912" name="Google Shape;912;p47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User Persona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14" name="Google Shape;914;p47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915" name="Google Shape;915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6" name="Google Shape;916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7" name="Google Shape;917;p47"/>
          <p:cNvSpPr/>
          <p:nvPr/>
        </p:nvSpPr>
        <p:spPr>
          <a:xfrm>
            <a:off x="199350" y="57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Programmable Trust Layer: DIY without Kite AI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47"/>
          <p:cNvSpPr txBox="1"/>
          <p:nvPr/>
        </p:nvSpPr>
        <p:spPr>
          <a:xfrm>
            <a:off x="337590" y="2001225"/>
            <a:ext cx="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47"/>
          <p:cNvSpPr txBox="1"/>
          <p:nvPr/>
        </p:nvSpPr>
        <p:spPr>
          <a:xfrm>
            <a:off x="132875" y="523800"/>
            <a:ext cx="82803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Agent Developer built on top of Base / Solana / Ethereum etc</a:t>
            </a:r>
            <a:endParaRPr b="0" i="0" sz="13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Step 1: create user wallet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Self custodial, manage user private key, social login integrations ….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Step 2: Create agent wallet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Inter"/>
              <a:buChar char="-"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Private key management for agent wallet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Step 3: Link agent wallet to user wallet and setup delegation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Step 4: Write smart contract spending rules, provide different template for different users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Step 5: Integrate with stablecoin, on / off ramp and credit card etc.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Step 6: build analytics / monitoring / alerting for agents / users 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Inter"/>
                <a:ea typeface="Inter"/>
                <a:cs typeface="Inter"/>
                <a:sym typeface="Inter"/>
              </a:rPr>
              <a:t>…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48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925" name="Google Shape;925;p48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User Persona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27" name="Google Shape;927;p48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928" name="Google Shape;928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0" name="Google Shape;930;p48"/>
          <p:cNvSpPr/>
          <p:nvPr/>
        </p:nvSpPr>
        <p:spPr>
          <a:xfrm>
            <a:off x="199350" y="57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Programmable Trust Layer: Kite SLA Agreement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48"/>
          <p:cNvSpPr txBox="1"/>
          <p:nvPr/>
        </p:nvSpPr>
        <p:spPr>
          <a:xfrm>
            <a:off x="337590" y="2001225"/>
            <a:ext cx="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p48" title="Frame 1321314891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575" y="422575"/>
            <a:ext cx="6882401" cy="31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48"/>
          <p:cNvSpPr txBox="1"/>
          <p:nvPr/>
        </p:nvSpPr>
        <p:spPr>
          <a:xfrm>
            <a:off x="1905450" y="1549325"/>
            <a:ext cx="119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Kite Agent Passport</a:t>
            </a:r>
            <a:endParaRPr b="1" sz="700"/>
          </a:p>
        </p:txBody>
      </p:sp>
      <p:pic>
        <p:nvPicPr>
          <p:cNvPr id="934" name="Google Shape;934;p48" title="Screenshot 2025-07-22 at 5.04.5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75" y="3594927"/>
            <a:ext cx="7776827" cy="13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0" name="Google Shape;940;p49"/>
          <p:cNvSpPr/>
          <p:nvPr/>
        </p:nvSpPr>
        <p:spPr>
          <a:xfrm>
            <a:off x="234500" y="80700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ExtraBold"/>
              <a:buNone/>
            </a:pPr>
            <a:r>
              <a:rPr lang="en" sz="19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Programmable Trust Layer: Agent interaction verification</a:t>
            </a:r>
            <a:endParaRPr sz="19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941" name="Google Shape;941;p49" title="Screenshot 2025-07-22 at 5.16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00" y="518150"/>
            <a:ext cx="5476807" cy="439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9" title="Screenshot 2025-07-22 at 5.15.3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301" y="1409580"/>
            <a:ext cx="5476799" cy="197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34500" y="80700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ExtraBold"/>
              <a:buNone/>
            </a:pPr>
            <a:r>
              <a:rPr lang="en" sz="19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AI native support: AI Inference micro payment</a:t>
            </a:r>
            <a:endParaRPr sz="19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949" name="Google Shape;949;p50"/>
          <p:cNvSpPr txBox="1"/>
          <p:nvPr/>
        </p:nvSpPr>
        <p:spPr>
          <a:xfrm>
            <a:off x="234500" y="590300"/>
            <a:ext cx="8415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Txn patterns:</a:t>
            </a:r>
            <a:r>
              <a:rPr lang="en" sz="1300">
                <a:latin typeface="Inter"/>
                <a:ea typeface="Inter"/>
                <a:cs typeface="Inter"/>
                <a:sym typeface="Inter"/>
              </a:rPr>
              <a:t> 2-30 seconds latency, $0.003 - $80 txn fee, broadcast to all nodes to reach consensus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b="1"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Inference patterns: </a:t>
            </a:r>
            <a:r>
              <a:rPr lang="en"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100ms latency, $0.000001 fee or less, nearest node to accept the inference </a:t>
            </a:r>
            <a:r>
              <a:rPr lang="en" sz="1300">
                <a:latin typeface="Inter"/>
                <a:ea typeface="Inter"/>
                <a:cs typeface="Inter"/>
                <a:sym typeface="Inter"/>
              </a:rPr>
              <a:t> 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50" name="Google Shape;950;p50" title="Screenshot 2025-07-22 at 5.24.1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50" y="1579900"/>
            <a:ext cx="6572079" cy="34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75" y="1066350"/>
            <a:ext cx="8477251" cy="40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51"/>
          <p:cNvSpPr/>
          <p:nvPr/>
        </p:nvSpPr>
        <p:spPr>
          <a:xfrm>
            <a:off x="342900" y="398475"/>
            <a:ext cx="781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700">
                <a:latin typeface="Inter ExtraBold"/>
                <a:ea typeface="Inter ExtraBold"/>
                <a:cs typeface="Inter ExtraBold"/>
                <a:sym typeface="Inter ExtraBold"/>
              </a:rPr>
              <a:t>Kite unlocks monetization, composability, and liquidity for </a:t>
            </a:r>
            <a:r>
              <a:rPr lang="en" sz="17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AI assets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51"/>
          <p:cNvGrpSpPr/>
          <p:nvPr/>
        </p:nvGrpSpPr>
        <p:grpSpPr>
          <a:xfrm>
            <a:off x="0" y="0"/>
            <a:ext cx="1290637" cy="253200"/>
            <a:chOff x="0" y="0"/>
            <a:chExt cx="1839300" cy="253200"/>
          </a:xfrm>
        </p:grpSpPr>
        <p:sp>
          <p:nvSpPr>
            <p:cNvPr id="958" name="Google Shape;958;p51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0" y="0"/>
              <a:ext cx="18393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Value Proposition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960" name="Google Shape;960;p51"/>
          <p:cNvSpPr txBox="1"/>
          <p:nvPr/>
        </p:nvSpPr>
        <p:spPr>
          <a:xfrm>
            <a:off x="6377675" y="1196175"/>
            <a:ext cx="18600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Vibrant DeFi </a:t>
            </a:r>
            <a:r>
              <a:rPr b="1" lang="en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b="1" i="0" lang="en" sz="1400" u="none" cap="none" strike="noStrike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conomy</a:t>
            </a:r>
            <a:endParaRPr b="1" i="0" sz="1400" u="none" cap="none" strike="noStrike">
              <a:solidFill>
                <a:srgbClr val="00AA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1" name="Google Shape;961;p51"/>
          <p:cNvSpPr txBox="1"/>
          <p:nvPr/>
        </p:nvSpPr>
        <p:spPr>
          <a:xfrm>
            <a:off x="498225" y="1838775"/>
            <a:ext cx="2268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Kite AI provides monetization for data 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owners, model builders, and service providers</a:t>
            </a:r>
            <a:r>
              <a:rPr b="0" i="0" lang="en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who currently are not properly monetized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let alone selling access to AI agents in the existing internet system.</a:t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2" name="Google Shape;962;p51"/>
          <p:cNvSpPr txBox="1"/>
          <p:nvPr/>
        </p:nvSpPr>
        <p:spPr>
          <a:xfrm>
            <a:off x="3480475" y="1838775"/>
            <a:ext cx="2268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Open Ecosystem Marketplace where 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modules</a:t>
            </a:r>
            <a:r>
              <a:rPr b="0" i="0" lang="en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can find real demand and supply powered by Kite AI’s battle tested infrastructure and Proof of AI consensus mechanism</a:t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3" name="Google Shape;963;p51"/>
          <p:cNvSpPr txBox="1"/>
          <p:nvPr/>
        </p:nvSpPr>
        <p:spPr>
          <a:xfrm>
            <a:off x="6377675" y="1838775"/>
            <a:ext cx="2268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Kite AI provides the ecosystem with a way to invest in tokenized AI assets through familiar DeFi protocols</a:t>
            </a:r>
            <a:endParaRPr b="0" i="0" sz="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4" name="Google Shape;964;p51"/>
          <p:cNvSpPr txBox="1"/>
          <p:nvPr/>
        </p:nvSpPr>
        <p:spPr>
          <a:xfrm>
            <a:off x="3478000" y="1196175"/>
            <a:ext cx="18600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Better AI </a:t>
            </a:r>
            <a:r>
              <a:rPr b="1" lang="en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Module</a:t>
            </a:r>
            <a:r>
              <a:rPr b="1" i="0" lang="en" sz="1400" u="none" cap="none" strike="noStrike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 Ecosystem</a:t>
            </a:r>
            <a:endParaRPr b="1" i="0" sz="1400" u="none" cap="none" strike="noStrike">
              <a:solidFill>
                <a:srgbClr val="00AA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AA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AA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5" name="Google Shape;965;p51"/>
          <p:cNvSpPr txBox="1"/>
          <p:nvPr/>
        </p:nvSpPr>
        <p:spPr>
          <a:xfrm>
            <a:off x="493284" y="1196175"/>
            <a:ext cx="18600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Monetizable</a:t>
            </a:r>
            <a:r>
              <a:rPr b="1" i="0" lang="en" sz="1400" u="none" cap="none" strike="noStrike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Open AI Marketplace</a:t>
            </a:r>
            <a:endParaRPr b="1" i="0" sz="1400" u="none" cap="none" strike="noStrike">
              <a:solidFill>
                <a:srgbClr val="00AA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52"/>
          <p:cNvSpPr/>
          <p:nvPr/>
        </p:nvSpPr>
        <p:spPr>
          <a:xfrm>
            <a:off x="571501" y="3252788"/>
            <a:ext cx="2347800" cy="1628700"/>
          </a:xfrm>
          <a:prstGeom prst="roundRect">
            <a:avLst>
              <a:gd fmla="val 315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2"/>
          <p:cNvSpPr/>
          <p:nvPr/>
        </p:nvSpPr>
        <p:spPr>
          <a:xfrm>
            <a:off x="5600705" y="3252788"/>
            <a:ext cx="2347800" cy="1628700"/>
          </a:xfrm>
          <a:prstGeom prst="roundRect">
            <a:avLst>
              <a:gd fmla="val 315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2"/>
          <p:cNvSpPr/>
          <p:nvPr/>
        </p:nvSpPr>
        <p:spPr>
          <a:xfrm>
            <a:off x="3090865" y="3252788"/>
            <a:ext cx="2347800" cy="1628700"/>
          </a:xfrm>
          <a:prstGeom prst="roundRect">
            <a:avLst>
              <a:gd fmla="val 315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2"/>
          <p:cNvSpPr/>
          <p:nvPr/>
        </p:nvSpPr>
        <p:spPr>
          <a:xfrm>
            <a:off x="1309689" y="3747180"/>
            <a:ext cx="15906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2"/>
          <p:cNvSpPr/>
          <p:nvPr/>
        </p:nvSpPr>
        <p:spPr>
          <a:xfrm>
            <a:off x="1419226" y="3733573"/>
            <a:ext cx="15066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Head of BD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Near Foundation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76" name="Google Shape;9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689" y="3754802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52"/>
          <p:cNvSpPr/>
          <p:nvPr/>
        </p:nvSpPr>
        <p:spPr>
          <a:xfrm>
            <a:off x="1419225" y="3861493"/>
            <a:ext cx="15348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Head of Institutional </a:t>
            </a:r>
            <a:r>
              <a:rPr lang="en" sz="600">
                <a:latin typeface="Inter"/>
                <a:ea typeface="Inter"/>
                <a:cs typeface="Inter"/>
                <a:sym typeface="Inter"/>
              </a:rPr>
              <a:t>Sales</a:t>
            </a: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</a:t>
            </a:r>
            <a:r>
              <a:rPr b="1" lang="en" sz="600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BlockFi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78" name="Google Shape;97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689" y="3882711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52"/>
          <p:cNvSpPr/>
          <p:nvPr/>
        </p:nvSpPr>
        <p:spPr>
          <a:xfrm>
            <a:off x="1419226" y="4003675"/>
            <a:ext cx="15066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Head of Earn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AscendEX (CEX)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80" name="Google Shape;98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9689" y="4028859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52"/>
          <p:cNvSpPr/>
          <p:nvPr/>
        </p:nvSpPr>
        <p:spPr>
          <a:xfrm>
            <a:off x="1419225" y="4154258"/>
            <a:ext cx="1506600" cy="1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10+ yrs on Wall Street (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Deutsche Bank</a:t>
            </a: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82" name="Google Shape;98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9689" y="4179444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52"/>
          <p:cNvSpPr/>
          <p:nvPr/>
        </p:nvSpPr>
        <p:spPr>
          <a:xfrm>
            <a:off x="6338893" y="3729038"/>
            <a:ext cx="1590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52"/>
          <p:cNvSpPr/>
          <p:nvPr/>
        </p:nvSpPr>
        <p:spPr>
          <a:xfrm>
            <a:off x="1419226" y="4300084"/>
            <a:ext cx="15066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MBA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Harvard</a:t>
            </a: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; B.S. in Econ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MIT</a:t>
            </a: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85" name="Google Shape;98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9689" y="4325267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52"/>
          <p:cNvSpPr/>
          <p:nvPr/>
        </p:nvSpPr>
        <p:spPr>
          <a:xfrm>
            <a:off x="6448425" y="3729050"/>
            <a:ext cx="14478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lang="en" sz="600">
                <a:latin typeface="Inter"/>
                <a:ea typeface="Inter"/>
                <a:cs typeface="Inter"/>
                <a:sym typeface="Inter"/>
              </a:rPr>
              <a:t>Head of Eco Infra</a:t>
            </a: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</a:t>
            </a:r>
            <a:r>
              <a:rPr b="1" lang="en" sz="600">
                <a:latin typeface="Inter"/>
                <a:ea typeface="Inter"/>
                <a:cs typeface="Inter"/>
                <a:sym typeface="Inter"/>
              </a:rPr>
              <a:t> Near Foundation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87" name="Google Shape;98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893" y="3750266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52"/>
          <p:cNvSpPr/>
          <p:nvPr/>
        </p:nvSpPr>
        <p:spPr>
          <a:xfrm>
            <a:off x="6448431" y="3860469"/>
            <a:ext cx="1506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1" lang="en" sz="600">
                <a:latin typeface="Inter"/>
                <a:ea typeface="Inter"/>
                <a:cs typeface="Inter"/>
                <a:sym typeface="Inter"/>
              </a:rPr>
              <a:t>3 time </a:t>
            </a:r>
            <a:r>
              <a:rPr lang="en" sz="600">
                <a:latin typeface="Inter"/>
                <a:ea typeface="Inter"/>
                <a:cs typeface="Inter"/>
                <a:sym typeface="Inter"/>
              </a:rPr>
              <a:t>blockchain </a:t>
            </a:r>
            <a:r>
              <a:rPr b="1" lang="en" sz="600">
                <a:latin typeface="Inter"/>
                <a:ea typeface="Inter"/>
                <a:cs typeface="Inter"/>
                <a:sym typeface="Inter"/>
              </a:rPr>
              <a:t>Co-Founder &amp; CTO</a:t>
            </a:r>
            <a:endParaRPr b="1" sz="6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lang="en" sz="600">
                <a:latin typeface="Inter"/>
                <a:ea typeface="Inter"/>
                <a:cs typeface="Inter"/>
                <a:sym typeface="Inter"/>
              </a:rPr>
              <a:t>(Built on Ethereum, Cosmos and NEAR)</a:t>
            </a:r>
            <a:endParaRPr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89" name="Google Shape;98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893" y="3881699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52"/>
          <p:cNvSpPr/>
          <p:nvPr/>
        </p:nvSpPr>
        <p:spPr>
          <a:xfrm>
            <a:off x="6448431" y="4082388"/>
            <a:ext cx="1506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lang="en" sz="600">
                <a:latin typeface="Inter"/>
                <a:ea typeface="Inter"/>
                <a:cs typeface="Inter"/>
                <a:sym typeface="Inter"/>
              </a:rPr>
              <a:t>Technical Ambassador @ </a:t>
            </a:r>
            <a:r>
              <a:rPr b="1" lang="en" sz="600">
                <a:latin typeface="Inter"/>
                <a:ea typeface="Inter"/>
                <a:cs typeface="Inter"/>
                <a:sym typeface="Inter"/>
              </a:rPr>
              <a:t>Linux Foundation</a:t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91" name="Google Shape;99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893" y="4031371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52"/>
          <p:cNvSpPr/>
          <p:nvPr/>
        </p:nvSpPr>
        <p:spPr>
          <a:xfrm>
            <a:off x="6448431" y="4318834"/>
            <a:ext cx="15066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lang="en" sz="600">
                <a:latin typeface="Inter"/>
                <a:ea typeface="Inter"/>
                <a:cs typeface="Inter"/>
                <a:sym typeface="Inter"/>
              </a:rPr>
              <a:t>Senior </a:t>
            </a: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Engineer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</a:t>
            </a:r>
            <a:r>
              <a:rPr b="1" lang="en" sz="600">
                <a:latin typeface="Inter"/>
                <a:ea typeface="Inter"/>
                <a:cs typeface="Inter"/>
                <a:sym typeface="Inter"/>
              </a:rPr>
              <a:t>ING, Infosys</a:t>
            </a:r>
            <a:endParaRPr sz="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 " id="993" name="Google Shape;99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893" y="4267817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52"/>
          <p:cNvSpPr/>
          <p:nvPr/>
        </p:nvSpPr>
        <p:spPr>
          <a:xfrm>
            <a:off x="3829053" y="3729038"/>
            <a:ext cx="15906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52"/>
          <p:cNvSpPr/>
          <p:nvPr/>
        </p:nvSpPr>
        <p:spPr>
          <a:xfrm>
            <a:off x="3938600" y="3729050"/>
            <a:ext cx="14478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Co-Founder, Principal AI Scientist 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dotData </a:t>
            </a:r>
            <a:r>
              <a:rPr lang="en" sz="600">
                <a:latin typeface="Inter"/>
                <a:ea typeface="Inter"/>
                <a:cs typeface="Inter"/>
                <a:sym typeface="Inter"/>
              </a:rPr>
              <a:t>(AutoML)</a:t>
            </a:r>
            <a:endParaRPr i="0" sz="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 " id="996" name="Google Shape;9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053" y="3750266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52"/>
          <p:cNvSpPr/>
          <p:nvPr/>
        </p:nvSpPr>
        <p:spPr>
          <a:xfrm>
            <a:off x="3938600" y="3933825"/>
            <a:ext cx="14811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Senior Researcher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NEC</a:t>
            </a: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(publications at top AI conferences </a:t>
            </a:r>
            <a:r>
              <a:rPr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NeurIPS &amp; ICML</a:t>
            </a: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) 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98" name="Google Shape;99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053" y="3955055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2"/>
          <p:cNvSpPr/>
          <p:nvPr/>
        </p:nvSpPr>
        <p:spPr>
          <a:xfrm>
            <a:off x="3938591" y="4190589"/>
            <a:ext cx="1506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30+ AI patents on NLP &amp; feature eng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00" name="Google Shape;100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9053" y="4215772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52"/>
          <p:cNvSpPr/>
          <p:nvPr/>
        </p:nvSpPr>
        <p:spPr>
          <a:xfrm>
            <a:off x="3938591" y="4366759"/>
            <a:ext cx="1506600" cy="1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M.S. in CS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University of Tokyo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02" name="Google Shape;100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9053" y="4391942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52"/>
          <p:cNvSpPr/>
          <p:nvPr/>
        </p:nvSpPr>
        <p:spPr>
          <a:xfrm>
            <a:off x="1419226" y="3405188"/>
            <a:ext cx="10812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1419226" y="3386138"/>
            <a:ext cx="395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Inter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Lei Lei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52"/>
          <p:cNvSpPr/>
          <p:nvPr/>
        </p:nvSpPr>
        <p:spPr>
          <a:xfrm>
            <a:off x="1419225" y="3548075"/>
            <a:ext cx="1326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0DD"/>
              </a:buClr>
              <a:buSzPts val="700"/>
              <a:buFont typeface="Inter SemiBold"/>
              <a:buNone/>
            </a:pPr>
            <a:r>
              <a:rPr b="1" i="0" lang="en" sz="700" u="none" cap="none" strike="noStrike">
                <a:solidFill>
                  <a:srgbClr val="00AA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VP, Head of BD &amp; Strategy</a:t>
            </a:r>
            <a:endParaRPr b="0" i="0" sz="700" u="none" cap="none" strike="noStrike">
              <a:solidFill>
                <a:srgbClr val="00AA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52"/>
          <p:cNvSpPr/>
          <p:nvPr/>
        </p:nvSpPr>
        <p:spPr>
          <a:xfrm>
            <a:off x="6448431" y="3405188"/>
            <a:ext cx="7668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/>
          <p:nvPr/>
        </p:nvSpPr>
        <p:spPr>
          <a:xfrm>
            <a:off x="6448423" y="3386150"/>
            <a:ext cx="1002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Inter"/>
              <a:buNone/>
            </a:pPr>
            <a:r>
              <a:rPr b="1" lang="en" sz="900">
                <a:latin typeface="Inter"/>
                <a:ea typeface="Inter"/>
                <a:cs typeface="Inter"/>
                <a:sym typeface="Inter"/>
              </a:rPr>
              <a:t>Vikas Pandey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52"/>
          <p:cNvSpPr/>
          <p:nvPr/>
        </p:nvSpPr>
        <p:spPr>
          <a:xfrm>
            <a:off x="6448422" y="3548075"/>
            <a:ext cx="1141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0DD"/>
              </a:buClr>
              <a:buSzPts val="700"/>
              <a:buFont typeface="Inter SemiBold"/>
              <a:buNone/>
            </a:pPr>
            <a:r>
              <a:rPr b="1" i="0" lang="en" sz="700" u="none" cap="none" strike="noStrike">
                <a:solidFill>
                  <a:srgbClr val="00AA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Head of </a:t>
            </a:r>
            <a:r>
              <a:rPr b="1" lang="en" sz="700">
                <a:solidFill>
                  <a:srgbClr val="00AA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Protocol</a:t>
            </a:r>
            <a:r>
              <a:rPr b="1" i="0" lang="en" sz="700" u="none" cap="none" strike="noStrike">
                <a:solidFill>
                  <a:srgbClr val="00AA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b="0" i="0" sz="700" u="none" cap="none" strike="noStrike">
              <a:solidFill>
                <a:srgbClr val="00AA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52"/>
          <p:cNvSpPr/>
          <p:nvPr/>
        </p:nvSpPr>
        <p:spPr>
          <a:xfrm>
            <a:off x="3938591" y="3405188"/>
            <a:ext cx="933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3938591" y="3386138"/>
            <a:ext cx="971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Inter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Yusuke Muraoka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52"/>
          <p:cNvSpPr/>
          <p:nvPr/>
        </p:nvSpPr>
        <p:spPr>
          <a:xfrm>
            <a:off x="3938603" y="3548075"/>
            <a:ext cx="11412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0DD"/>
              </a:buClr>
              <a:buSzPts val="700"/>
              <a:buFont typeface="Inter SemiBold"/>
              <a:buNone/>
            </a:pPr>
            <a:r>
              <a:rPr b="1" i="0" lang="en" sz="700" u="none" cap="none" strike="noStrike">
                <a:solidFill>
                  <a:srgbClr val="00AA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Principal Al Engineer</a:t>
            </a:r>
            <a:endParaRPr b="0" i="0" sz="700" u="none" cap="none" strike="noStrike">
              <a:solidFill>
                <a:srgbClr val="00AA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52"/>
          <p:cNvSpPr/>
          <p:nvPr/>
        </p:nvSpPr>
        <p:spPr>
          <a:xfrm>
            <a:off x="571501" y="1004888"/>
            <a:ext cx="3571800" cy="1905000"/>
          </a:xfrm>
          <a:prstGeom prst="roundRect">
            <a:avLst>
              <a:gd fmla="val 2700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/>
          <p:nvPr/>
        </p:nvSpPr>
        <p:spPr>
          <a:xfrm>
            <a:off x="776288" y="2571750"/>
            <a:ext cx="3076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014" name="Google Shape;1014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288" y="2571750"/>
            <a:ext cx="1002312" cy="205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15" name="Google Shape;1015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6916" y="2583259"/>
            <a:ext cx="679978" cy="1825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16" name="Google Shape;1016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75210" y="2572759"/>
            <a:ext cx="209085" cy="203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17" name="Google Shape;1017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2611" y="2575510"/>
            <a:ext cx="709799" cy="1980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52"/>
          <p:cNvSpPr/>
          <p:nvPr/>
        </p:nvSpPr>
        <p:spPr>
          <a:xfrm>
            <a:off x="1471614" y="1376363"/>
            <a:ext cx="24240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2"/>
          <p:cNvSpPr/>
          <p:nvPr/>
        </p:nvSpPr>
        <p:spPr>
          <a:xfrm>
            <a:off x="1581151" y="1376363"/>
            <a:ext cx="2381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Inter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Product manager </a:t>
            </a:r>
            <a:r>
              <a:rPr b="1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Databricks</a:t>
            </a: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(leading key data engineering products)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20" name="Google Shape;10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614" y="1416643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52"/>
          <p:cNvSpPr/>
          <p:nvPr/>
        </p:nvSpPr>
        <p:spPr>
          <a:xfrm>
            <a:off x="1581151" y="1671638"/>
            <a:ext cx="2381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Inter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Founding member, ML &amp; product </a:t>
            </a:r>
            <a:r>
              <a:rPr b="1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dotData</a:t>
            </a: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(one of the top AutoML platforms)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22" name="Google Shape;102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1614" y="1711918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52"/>
          <p:cNvSpPr/>
          <p:nvPr/>
        </p:nvSpPr>
        <p:spPr>
          <a:xfrm>
            <a:off x="1581151" y="1966913"/>
            <a:ext cx="23814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Inter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AI Researcher </a:t>
            </a:r>
            <a:r>
              <a:rPr b="1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Gilead Science</a:t>
            </a: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(Cancer diagnosis)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24" name="Google Shape;102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1614" y="2011146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2"/>
          <p:cNvSpPr/>
          <p:nvPr/>
        </p:nvSpPr>
        <p:spPr>
          <a:xfrm>
            <a:off x="1581151" y="2143125"/>
            <a:ext cx="23814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Inter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Ph.D. in ML </a:t>
            </a:r>
            <a:r>
              <a:rPr b="1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UC Berkeley</a:t>
            </a: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</a:t>
            </a:r>
            <a:r>
              <a:rPr lang="en" sz="700">
                <a:latin typeface="Inter"/>
                <a:ea typeface="Inter"/>
                <a:cs typeface="Inter"/>
                <a:sym typeface="Inter"/>
              </a:rPr>
              <a:t>focus</a:t>
            </a: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on explainable AI with causality)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26" name="Google Shape;102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1614" y="2187359"/>
            <a:ext cx="47449" cy="47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27" name="Google Shape;1027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2938" y="1076325"/>
            <a:ext cx="685801" cy="904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52"/>
          <p:cNvSpPr/>
          <p:nvPr/>
        </p:nvSpPr>
        <p:spPr>
          <a:xfrm>
            <a:off x="1471614" y="1123950"/>
            <a:ext cx="1606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2"/>
          <p:cNvSpPr/>
          <p:nvPr/>
        </p:nvSpPr>
        <p:spPr>
          <a:xfrm>
            <a:off x="1471614" y="1127125"/>
            <a:ext cx="6651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Chi Zhang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52"/>
          <p:cNvSpPr/>
          <p:nvPr/>
        </p:nvSpPr>
        <p:spPr>
          <a:xfrm>
            <a:off x="2192157" y="1145763"/>
            <a:ext cx="9240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0DD"/>
              </a:buClr>
              <a:buSzPts val="900"/>
              <a:buFont typeface="Inter SemiBold"/>
              <a:buNone/>
            </a:pPr>
            <a:r>
              <a:rPr b="1" i="0" lang="en" sz="900" u="none" cap="none" strike="noStrike">
                <a:solidFill>
                  <a:srgbClr val="00AA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Cofounder, CEO</a:t>
            </a:r>
            <a:endParaRPr b="0" i="0" sz="900" u="none" cap="none" strike="noStrike">
              <a:solidFill>
                <a:srgbClr val="00AA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52"/>
          <p:cNvSpPr/>
          <p:nvPr/>
        </p:nvSpPr>
        <p:spPr>
          <a:xfrm>
            <a:off x="4376742" y="1004888"/>
            <a:ext cx="3571800" cy="1905000"/>
          </a:xfrm>
          <a:prstGeom prst="roundRect">
            <a:avLst>
              <a:gd fmla="val 2700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2"/>
          <p:cNvSpPr/>
          <p:nvPr/>
        </p:nvSpPr>
        <p:spPr>
          <a:xfrm>
            <a:off x="4681542" y="2557235"/>
            <a:ext cx="29805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033" name="Google Shape;1033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35042" y="2568724"/>
            <a:ext cx="398311" cy="146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4" name="Google Shape;1034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24598" y="2557235"/>
            <a:ext cx="292875" cy="204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5" name="Google Shape;1035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662218" y="2557236"/>
            <a:ext cx="205011" cy="204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6" name="Google Shape;1036;p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11973" y="2571879"/>
            <a:ext cx="989931" cy="175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7" name="Google Shape;1037;p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46640" y="2598238"/>
            <a:ext cx="515466" cy="123009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2"/>
          <p:cNvSpPr/>
          <p:nvPr/>
        </p:nvSpPr>
        <p:spPr>
          <a:xfrm>
            <a:off x="5276855" y="1376363"/>
            <a:ext cx="24147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2"/>
          <p:cNvSpPr/>
          <p:nvPr/>
        </p:nvSpPr>
        <p:spPr>
          <a:xfrm>
            <a:off x="5386392" y="1376363"/>
            <a:ext cx="2333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Inter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Founder of Uber Safety Data, Eng Committee Chair </a:t>
            </a:r>
            <a:r>
              <a:rPr b="1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Uber</a:t>
            </a: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(also built Uber’s “Scale AI”)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40" name="Google Shape;104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855" y="1416643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2"/>
          <p:cNvSpPr/>
          <p:nvPr/>
        </p:nvSpPr>
        <p:spPr>
          <a:xfrm>
            <a:off x="5386392" y="1671638"/>
            <a:ext cx="2333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Inter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Founding engineer, Tech Lead &amp; </a:t>
            </a:r>
            <a:r>
              <a:rPr b="1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Salesforce Einstein AI </a:t>
            </a: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(patented dataflow orchestrators)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42" name="Google Shape;104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855" y="1711918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2"/>
          <p:cNvSpPr/>
          <p:nvPr/>
        </p:nvSpPr>
        <p:spPr>
          <a:xfrm>
            <a:off x="5386392" y="1966913"/>
            <a:ext cx="2333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Inter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Cofounder &amp; CTO </a:t>
            </a:r>
            <a:r>
              <a:rPr b="1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RisingWave</a:t>
            </a: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(Streaming database, $40M+ raised)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44" name="Google Shape;104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855" y="2011146"/>
            <a:ext cx="47449" cy="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2"/>
          <p:cNvSpPr/>
          <p:nvPr/>
        </p:nvSpPr>
        <p:spPr>
          <a:xfrm>
            <a:off x="5386392" y="2262188"/>
            <a:ext cx="2333700" cy="1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Inter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Engineer </a:t>
            </a:r>
            <a:r>
              <a:rPr b="1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Electronic Arts</a:t>
            </a:r>
            <a:r>
              <a:rPr b="0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; M.S. in CS </a:t>
            </a:r>
            <a:r>
              <a:rPr b="1" i="0" lang="en" sz="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@ UIUC 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46" name="Google Shape;104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855" y="2306421"/>
            <a:ext cx="47449" cy="47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7" name="Google Shape;1047;p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48179" y="1076325"/>
            <a:ext cx="685801" cy="9047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52"/>
          <p:cNvSpPr/>
          <p:nvPr/>
        </p:nvSpPr>
        <p:spPr>
          <a:xfrm>
            <a:off x="5276855" y="1123950"/>
            <a:ext cx="1534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2"/>
          <p:cNvSpPr/>
          <p:nvPr/>
        </p:nvSpPr>
        <p:spPr>
          <a:xfrm>
            <a:off x="5276855" y="1127125"/>
            <a:ext cx="5889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Scott Shi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52"/>
          <p:cNvSpPr/>
          <p:nvPr/>
        </p:nvSpPr>
        <p:spPr>
          <a:xfrm>
            <a:off x="5921198" y="1145763"/>
            <a:ext cx="928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0DD"/>
              </a:buClr>
              <a:buSzPts val="900"/>
              <a:buFont typeface="Inter SemiBold"/>
              <a:buNone/>
            </a:pPr>
            <a:r>
              <a:rPr b="1" i="0" lang="en" sz="900" u="none" cap="none" strike="noStrike">
                <a:solidFill>
                  <a:srgbClr val="00AA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Cofounder, CTO</a:t>
            </a:r>
            <a:endParaRPr b="0" i="0" sz="900" u="none" cap="none" strike="noStrike">
              <a:solidFill>
                <a:srgbClr val="00AA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52"/>
          <p:cNvSpPr/>
          <p:nvPr/>
        </p:nvSpPr>
        <p:spPr>
          <a:xfrm>
            <a:off x="581026" y="739775"/>
            <a:ext cx="6588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00DD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Founders</a:t>
            </a:r>
            <a:endParaRPr b="0" i="0" sz="1000" u="none" cap="none" strike="noStrike">
              <a:solidFill>
                <a:srgbClr val="00AA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52"/>
          <p:cNvSpPr/>
          <p:nvPr/>
        </p:nvSpPr>
        <p:spPr>
          <a:xfrm>
            <a:off x="581026" y="2987675"/>
            <a:ext cx="1073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400DD"/>
              </a:buClr>
              <a:buSzPts val="1000"/>
              <a:buFont typeface="Inter"/>
              <a:buNone/>
            </a:pPr>
            <a:r>
              <a:rPr b="1" lang="en" sz="1000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Executive</a:t>
            </a:r>
            <a:r>
              <a:rPr b="1" i="0" lang="en" sz="1000" u="none" cap="none" strike="noStrike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 Team</a:t>
            </a:r>
            <a:endParaRPr b="0" i="0" sz="1000" u="none" cap="none" strike="noStrike">
              <a:solidFill>
                <a:srgbClr val="00AA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53" name="Google Shape;1053;p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61988" y="3362325"/>
            <a:ext cx="561975" cy="633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4" name="Google Shape;1054;p5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76591" y="3362325"/>
            <a:ext cx="561975" cy="633334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2"/>
          <p:cNvSpPr/>
          <p:nvPr/>
        </p:nvSpPr>
        <p:spPr>
          <a:xfrm>
            <a:off x="771526" y="4624388"/>
            <a:ext cx="18642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056" name="Google Shape;1056;p5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71526" y="4624388"/>
            <a:ext cx="354016" cy="159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7" name="Google Shape;1057;p5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24423" y="4626964"/>
            <a:ext cx="154586" cy="154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8" name="Google Shape;1058;p5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77890" y="4633022"/>
            <a:ext cx="142466" cy="14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9" name="Google Shape;1059;p5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019246" y="4624628"/>
            <a:ext cx="162800" cy="159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0" name="Google Shape;1060;p5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80927" y="4635181"/>
            <a:ext cx="254719" cy="138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52"/>
          <p:cNvSpPr/>
          <p:nvPr/>
        </p:nvSpPr>
        <p:spPr>
          <a:xfrm>
            <a:off x="3271841" y="4624388"/>
            <a:ext cx="1971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1062" name="Google Shape;1062;p5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3271841" y="4648200"/>
            <a:ext cx="385763" cy="104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3" name="Google Shape;1063;p5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814766" y="4629150"/>
            <a:ext cx="704851" cy="142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4" name="Google Shape;1064;p5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676779" y="4624388"/>
            <a:ext cx="566738" cy="15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5" name="Google Shape;1065;p52"/>
          <p:cNvGrpSpPr/>
          <p:nvPr/>
        </p:nvGrpSpPr>
        <p:grpSpPr>
          <a:xfrm>
            <a:off x="0" y="0"/>
            <a:ext cx="975714" cy="253200"/>
            <a:chOff x="0" y="0"/>
            <a:chExt cx="1390500" cy="253200"/>
          </a:xfrm>
        </p:grpSpPr>
        <p:sp>
          <p:nvSpPr>
            <p:cNvPr id="1066" name="Google Shape;1066;p52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0" y="0"/>
              <a:ext cx="13905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Team</a:t>
              </a:r>
              <a:endParaRPr b="1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068" name="Google Shape;1068;p52"/>
          <p:cNvPicPr preferRelativeResize="0"/>
          <p:nvPr/>
        </p:nvPicPr>
        <p:blipFill rotWithShape="1">
          <a:blip r:embed="rId26">
            <a:alphaModFix/>
          </a:blip>
          <a:srcRect b="24523" l="19708" r="31688" t="5409"/>
          <a:stretch/>
        </p:blipFill>
        <p:spPr>
          <a:xfrm>
            <a:off x="5756500" y="3346017"/>
            <a:ext cx="464125" cy="60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450725" y="4526349"/>
            <a:ext cx="254725" cy="2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2"/>
          <p:cNvPicPr preferRelativeResize="0"/>
          <p:nvPr/>
        </p:nvPicPr>
        <p:blipFill rotWithShape="1">
          <a:blip r:embed="rId28">
            <a:alphaModFix/>
          </a:blip>
          <a:srcRect b="35497" l="13646" r="17187" t="33754"/>
          <a:stretch/>
        </p:blipFill>
        <p:spPr>
          <a:xfrm>
            <a:off x="6848750" y="4601690"/>
            <a:ext cx="354025" cy="15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2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414675" y="4533949"/>
            <a:ext cx="292875" cy="292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2" name="Google Shape;1072;p5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893826" y="4631963"/>
            <a:ext cx="354016" cy="159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52"/>
          <p:cNvSpPr/>
          <p:nvPr/>
        </p:nvSpPr>
        <p:spPr>
          <a:xfrm>
            <a:off x="571500" y="342475"/>
            <a:ext cx="786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ExtraBold"/>
              <a:buNone/>
            </a:pPr>
            <a:r>
              <a:rPr b="1" lang="en" sz="19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The Best Team for AI and Data </a:t>
            </a:r>
            <a:endParaRPr b="1" sz="19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1074" name="Google Shape;1074;p52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7955024" y="221750"/>
            <a:ext cx="1002300" cy="22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3"/>
          <p:cNvSpPr/>
          <p:nvPr/>
        </p:nvSpPr>
        <p:spPr>
          <a:xfrm>
            <a:off x="571500" y="322275"/>
            <a:ext cx="743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World-class Al and </a:t>
            </a:r>
            <a:r>
              <a:rPr b="1" i="0" lang="en" sz="1900" u="none" cap="none" strike="noStrike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Blockchain </a:t>
            </a:r>
            <a:r>
              <a:rPr b="1" i="0" lang="en" sz="1900" u="none" cap="none" strike="noStrik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angels &amp; advisors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53"/>
          <p:cNvSpPr/>
          <p:nvPr/>
        </p:nvSpPr>
        <p:spPr>
          <a:xfrm>
            <a:off x="581025" y="1003375"/>
            <a:ext cx="3562200" cy="619200"/>
          </a:xfrm>
          <a:prstGeom prst="roundRect">
            <a:avLst>
              <a:gd fmla="val 830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53"/>
          <p:cNvSpPr/>
          <p:nvPr/>
        </p:nvSpPr>
        <p:spPr>
          <a:xfrm>
            <a:off x="1481127" y="1292368"/>
            <a:ext cx="1368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53"/>
          <p:cNvSpPr/>
          <p:nvPr/>
        </p:nvSpPr>
        <p:spPr>
          <a:xfrm>
            <a:off x="1591850" y="1292375"/>
            <a:ext cx="15447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Co-founder &amp; CEO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Mysten Labs</a:t>
            </a:r>
            <a:endParaRPr b="0" i="0" sz="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 " id="1084" name="Google Shape;108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127" y="1323120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53"/>
          <p:cNvSpPr/>
          <p:nvPr/>
        </p:nvSpPr>
        <p:spPr>
          <a:xfrm>
            <a:off x="1591844" y="1416193"/>
            <a:ext cx="11589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Director of Engineering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Meta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86" name="Google Shape;108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127" y="1446949"/>
            <a:ext cx="47451" cy="47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7" name="Google Shape;108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452" y="1074800"/>
            <a:ext cx="476250" cy="476191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53"/>
          <p:cNvSpPr/>
          <p:nvPr/>
        </p:nvSpPr>
        <p:spPr>
          <a:xfrm>
            <a:off x="1481127" y="1098613"/>
            <a:ext cx="7239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53"/>
          <p:cNvSpPr/>
          <p:nvPr/>
        </p:nvSpPr>
        <p:spPr>
          <a:xfrm>
            <a:off x="1481127" y="1077975"/>
            <a:ext cx="76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Evan Cheng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53"/>
          <p:cNvSpPr/>
          <p:nvPr/>
        </p:nvSpPr>
        <p:spPr>
          <a:xfrm>
            <a:off x="4387605" y="1003375"/>
            <a:ext cx="3562200" cy="619200"/>
          </a:xfrm>
          <a:prstGeom prst="roundRect">
            <a:avLst>
              <a:gd fmla="val 830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53"/>
          <p:cNvSpPr/>
          <p:nvPr/>
        </p:nvSpPr>
        <p:spPr>
          <a:xfrm>
            <a:off x="5287706" y="1292368"/>
            <a:ext cx="1153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53"/>
          <p:cNvSpPr/>
          <p:nvPr/>
        </p:nvSpPr>
        <p:spPr>
          <a:xfrm>
            <a:off x="5398422" y="1292368"/>
            <a:ext cx="10683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CS Professor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UC Berkeley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93" name="Google Shape;109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7706" y="1323120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53"/>
          <p:cNvSpPr/>
          <p:nvPr/>
        </p:nvSpPr>
        <p:spPr>
          <a:xfrm>
            <a:off x="5398428" y="1416200"/>
            <a:ext cx="19707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Cofounder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Oasis Labs</a:t>
            </a: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Co-director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Berkeley RDI</a:t>
            </a:r>
            <a:endParaRPr b="1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95" name="Google Shape;109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706" y="1446949"/>
            <a:ext cx="47451" cy="47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6" name="Google Shape;109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9030" y="1074800"/>
            <a:ext cx="476250" cy="476191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53"/>
          <p:cNvSpPr/>
          <p:nvPr/>
        </p:nvSpPr>
        <p:spPr>
          <a:xfrm>
            <a:off x="5287706" y="1098613"/>
            <a:ext cx="685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53"/>
          <p:cNvSpPr/>
          <p:nvPr/>
        </p:nvSpPr>
        <p:spPr>
          <a:xfrm>
            <a:off x="5287706" y="1077975"/>
            <a:ext cx="7272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Dawn Song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53"/>
          <p:cNvSpPr/>
          <p:nvPr/>
        </p:nvSpPr>
        <p:spPr>
          <a:xfrm>
            <a:off x="581025" y="2432125"/>
            <a:ext cx="3562200" cy="619200"/>
          </a:xfrm>
          <a:prstGeom prst="roundRect">
            <a:avLst>
              <a:gd fmla="val 830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53"/>
          <p:cNvSpPr/>
          <p:nvPr/>
        </p:nvSpPr>
        <p:spPr>
          <a:xfrm>
            <a:off x="1481127" y="2721118"/>
            <a:ext cx="169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53"/>
          <p:cNvSpPr/>
          <p:nvPr/>
        </p:nvSpPr>
        <p:spPr>
          <a:xfrm>
            <a:off x="1591844" y="2721118"/>
            <a:ext cx="16065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CS Professor @ </a:t>
            </a:r>
            <a:r>
              <a:rPr b="1" i="0" lang="en" sz="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UT Austin</a:t>
            </a:r>
            <a:endParaRPr b="0" i="0" sz="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 " id="1102" name="Google Shape;110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127" y="2751874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53"/>
          <p:cNvSpPr/>
          <p:nvPr/>
        </p:nvSpPr>
        <p:spPr>
          <a:xfrm>
            <a:off x="1591852" y="2844950"/>
            <a:ext cx="19707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Co-lead with Jim Fan, GEAR Lab @ </a:t>
            </a:r>
            <a:r>
              <a:rPr b="1" i="0" lang="en" sz="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NVIDIA Research 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04" name="Google Shape;110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127" y="2875699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53"/>
          <p:cNvSpPr/>
          <p:nvPr/>
        </p:nvSpPr>
        <p:spPr>
          <a:xfrm>
            <a:off x="1481127" y="2527363"/>
            <a:ext cx="671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53"/>
          <p:cNvSpPr/>
          <p:nvPr/>
        </p:nvSpPr>
        <p:spPr>
          <a:xfrm>
            <a:off x="1481127" y="2506725"/>
            <a:ext cx="7128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Yuke Zhu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53"/>
          <p:cNvSpPr/>
          <p:nvPr/>
        </p:nvSpPr>
        <p:spPr>
          <a:xfrm>
            <a:off x="4387605" y="1717750"/>
            <a:ext cx="3562200" cy="619200"/>
          </a:xfrm>
          <a:prstGeom prst="roundRect">
            <a:avLst>
              <a:gd fmla="val 830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53"/>
          <p:cNvSpPr/>
          <p:nvPr/>
        </p:nvSpPr>
        <p:spPr>
          <a:xfrm>
            <a:off x="5287706" y="2006743"/>
            <a:ext cx="1987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53"/>
          <p:cNvSpPr/>
          <p:nvPr/>
        </p:nvSpPr>
        <p:spPr>
          <a:xfrm>
            <a:off x="5398427" y="2006750"/>
            <a:ext cx="20538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Computer Engineering Professor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UT Austin 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10" name="Google Shape;111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706" y="2037499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53"/>
          <p:cNvSpPr/>
          <p:nvPr/>
        </p:nvSpPr>
        <p:spPr>
          <a:xfrm>
            <a:off x="5398425" y="2130575"/>
            <a:ext cx="2053800" cy="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Inter"/>
              <a:buNone/>
            </a:pPr>
            <a:r>
              <a:rPr b="0" i="0" lang="en" sz="5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Cofounder @ </a:t>
            </a:r>
            <a:r>
              <a:rPr b="1" i="0" lang="en" sz="5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Quai Network, Texas Blockchain Accelerator</a:t>
            </a:r>
            <a:endParaRPr b="0" i="0" sz="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12" name="Google Shape;111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706" y="2161324"/>
            <a:ext cx="47451" cy="47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3" name="Google Shape;1113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59030" y="1789175"/>
            <a:ext cx="476250" cy="476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53"/>
          <p:cNvSpPr/>
          <p:nvPr/>
        </p:nvSpPr>
        <p:spPr>
          <a:xfrm>
            <a:off x="5287706" y="1812988"/>
            <a:ext cx="1157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53"/>
          <p:cNvSpPr/>
          <p:nvPr/>
        </p:nvSpPr>
        <p:spPr>
          <a:xfrm>
            <a:off x="5287706" y="1792350"/>
            <a:ext cx="11985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Sriram Vishwanath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53"/>
          <p:cNvSpPr/>
          <p:nvPr/>
        </p:nvSpPr>
        <p:spPr>
          <a:xfrm>
            <a:off x="4387602" y="2432125"/>
            <a:ext cx="3562200" cy="619200"/>
          </a:xfrm>
          <a:prstGeom prst="roundRect">
            <a:avLst>
              <a:gd fmla="val 830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53"/>
          <p:cNvSpPr/>
          <p:nvPr/>
        </p:nvSpPr>
        <p:spPr>
          <a:xfrm>
            <a:off x="5287702" y="2721118"/>
            <a:ext cx="1820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53"/>
          <p:cNvSpPr/>
          <p:nvPr/>
        </p:nvSpPr>
        <p:spPr>
          <a:xfrm>
            <a:off x="5398419" y="2721118"/>
            <a:ext cx="8016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CS Professor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UIUC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19" name="Google Shape;111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702" y="2751874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53"/>
          <p:cNvSpPr/>
          <p:nvPr/>
        </p:nvSpPr>
        <p:spPr>
          <a:xfrm>
            <a:off x="5398419" y="2844943"/>
            <a:ext cx="17352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Cofounder @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Pi Squared , Runtime Verification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21" name="Google Shape;112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702" y="2875699"/>
            <a:ext cx="47451" cy="47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2" name="Google Shape;1122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9027" y="2503550"/>
            <a:ext cx="476250" cy="476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53"/>
          <p:cNvSpPr/>
          <p:nvPr/>
        </p:nvSpPr>
        <p:spPr>
          <a:xfrm>
            <a:off x="5287702" y="2527363"/>
            <a:ext cx="7857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53"/>
          <p:cNvSpPr/>
          <p:nvPr/>
        </p:nvSpPr>
        <p:spPr>
          <a:xfrm>
            <a:off x="5287702" y="2506725"/>
            <a:ext cx="8271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Grigore Roșu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53"/>
          <p:cNvSpPr/>
          <p:nvPr/>
        </p:nvSpPr>
        <p:spPr>
          <a:xfrm>
            <a:off x="4387605" y="3862750"/>
            <a:ext cx="3562200" cy="619200"/>
          </a:xfrm>
          <a:prstGeom prst="roundRect">
            <a:avLst>
              <a:gd fmla="val 830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53"/>
          <p:cNvSpPr/>
          <p:nvPr/>
        </p:nvSpPr>
        <p:spPr>
          <a:xfrm>
            <a:off x="5287706" y="4151743"/>
            <a:ext cx="1682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53"/>
          <p:cNvSpPr/>
          <p:nvPr/>
        </p:nvSpPr>
        <p:spPr>
          <a:xfrm>
            <a:off x="5398422" y="4151743"/>
            <a:ext cx="15969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CMO, Chief Ecosystem Growth @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Chainlink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28" name="Google Shape;11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7706" y="4182495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53"/>
          <p:cNvSpPr/>
          <p:nvPr/>
        </p:nvSpPr>
        <p:spPr>
          <a:xfrm>
            <a:off x="5398422" y="4275568"/>
            <a:ext cx="11874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Marketing lead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Amazon, BCG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30" name="Google Shape;113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706" y="4306324"/>
            <a:ext cx="47451" cy="47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31" name="Google Shape;1131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9030" y="3934175"/>
            <a:ext cx="476250" cy="476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53"/>
          <p:cNvSpPr/>
          <p:nvPr/>
        </p:nvSpPr>
        <p:spPr>
          <a:xfrm>
            <a:off x="5287706" y="3957988"/>
            <a:ext cx="7716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53"/>
          <p:cNvSpPr/>
          <p:nvPr/>
        </p:nvSpPr>
        <p:spPr>
          <a:xfrm>
            <a:off x="5287706" y="3937350"/>
            <a:ext cx="8127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Adelyn Zhou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53"/>
          <p:cNvSpPr/>
          <p:nvPr/>
        </p:nvSpPr>
        <p:spPr>
          <a:xfrm>
            <a:off x="581025" y="3860875"/>
            <a:ext cx="3562200" cy="619200"/>
          </a:xfrm>
          <a:prstGeom prst="roundRect">
            <a:avLst>
              <a:gd fmla="val 830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53"/>
          <p:cNvSpPr/>
          <p:nvPr/>
        </p:nvSpPr>
        <p:spPr>
          <a:xfrm>
            <a:off x="1481127" y="4149868"/>
            <a:ext cx="2053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53"/>
          <p:cNvSpPr/>
          <p:nvPr/>
        </p:nvSpPr>
        <p:spPr>
          <a:xfrm>
            <a:off x="1591844" y="4149868"/>
            <a:ext cx="19686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Head of Product, Web3 &amp; Blockchain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Amazon AWS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37" name="Google Shape;113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127" y="4180620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53"/>
          <p:cNvSpPr/>
          <p:nvPr/>
        </p:nvSpPr>
        <p:spPr>
          <a:xfrm>
            <a:off x="1591844" y="4273693"/>
            <a:ext cx="16113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Head of Enterprise Product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Visible Alpha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39" name="Google Shape;113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127" y="4304449"/>
            <a:ext cx="47451" cy="47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0" name="Google Shape;1140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452" y="3932300"/>
            <a:ext cx="476250" cy="476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53"/>
          <p:cNvSpPr/>
          <p:nvPr/>
        </p:nvSpPr>
        <p:spPr>
          <a:xfrm>
            <a:off x="1481127" y="3956113"/>
            <a:ext cx="5145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53"/>
          <p:cNvSpPr/>
          <p:nvPr/>
        </p:nvSpPr>
        <p:spPr>
          <a:xfrm>
            <a:off x="1481127" y="3935475"/>
            <a:ext cx="5556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John Liu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53"/>
          <p:cNvSpPr/>
          <p:nvPr/>
        </p:nvSpPr>
        <p:spPr>
          <a:xfrm>
            <a:off x="4387605" y="3146500"/>
            <a:ext cx="3562200" cy="619200"/>
          </a:xfrm>
          <a:prstGeom prst="roundRect">
            <a:avLst>
              <a:gd fmla="val 830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53"/>
          <p:cNvSpPr/>
          <p:nvPr/>
        </p:nvSpPr>
        <p:spPr>
          <a:xfrm>
            <a:off x="5287706" y="3435493"/>
            <a:ext cx="1210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53"/>
          <p:cNvSpPr/>
          <p:nvPr/>
        </p:nvSpPr>
        <p:spPr>
          <a:xfrm>
            <a:off x="5398422" y="3435493"/>
            <a:ext cx="10494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Head of Data Infra @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OpenAI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46" name="Google Shape;114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7706" y="3466245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53"/>
          <p:cNvSpPr/>
          <p:nvPr/>
        </p:nvSpPr>
        <p:spPr>
          <a:xfrm>
            <a:off x="5398422" y="3559318"/>
            <a:ext cx="11256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Distinguished Engineer @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Uber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48" name="Google Shape;114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7706" y="3590074"/>
            <a:ext cx="47451" cy="47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9" name="Google Shape;1149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59030" y="3217925"/>
            <a:ext cx="476250" cy="476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53"/>
          <p:cNvSpPr/>
          <p:nvPr/>
        </p:nvSpPr>
        <p:spPr>
          <a:xfrm>
            <a:off x="5287706" y="3241738"/>
            <a:ext cx="7287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53"/>
          <p:cNvSpPr/>
          <p:nvPr/>
        </p:nvSpPr>
        <p:spPr>
          <a:xfrm>
            <a:off x="5287706" y="3221100"/>
            <a:ext cx="7698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Shao Zheng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53"/>
          <p:cNvSpPr/>
          <p:nvPr/>
        </p:nvSpPr>
        <p:spPr>
          <a:xfrm>
            <a:off x="581029" y="1717738"/>
            <a:ext cx="3562200" cy="619200"/>
          </a:xfrm>
          <a:prstGeom prst="roundRect">
            <a:avLst>
              <a:gd fmla="val 830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53"/>
          <p:cNvSpPr/>
          <p:nvPr/>
        </p:nvSpPr>
        <p:spPr>
          <a:xfrm>
            <a:off x="1481131" y="2006731"/>
            <a:ext cx="2091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53"/>
          <p:cNvSpPr/>
          <p:nvPr/>
        </p:nvSpPr>
        <p:spPr>
          <a:xfrm>
            <a:off x="1591850" y="2006750"/>
            <a:ext cx="20547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Statistics Professor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UC Berkeley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55" name="Google Shape;115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131" y="2037482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53"/>
          <p:cNvSpPr/>
          <p:nvPr/>
        </p:nvSpPr>
        <p:spPr>
          <a:xfrm>
            <a:off x="1591847" y="2130556"/>
            <a:ext cx="20067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Chair, Department of Statistics @ </a:t>
            </a:r>
            <a:r>
              <a:rPr b="1" i="0" lang="en" sz="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UC Berkeley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57" name="Google Shape;115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131" y="2161312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53"/>
          <p:cNvSpPr/>
          <p:nvPr/>
        </p:nvSpPr>
        <p:spPr>
          <a:xfrm>
            <a:off x="1481131" y="1812975"/>
            <a:ext cx="695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53"/>
          <p:cNvSpPr/>
          <p:nvPr/>
        </p:nvSpPr>
        <p:spPr>
          <a:xfrm>
            <a:off x="1481123" y="1792338"/>
            <a:ext cx="930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Haiyan Huang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0" name="Google Shape;1160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8044" y="1789303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53"/>
          <p:cNvSpPr/>
          <p:nvPr/>
        </p:nvSpPr>
        <p:spPr>
          <a:xfrm>
            <a:off x="581025" y="3146513"/>
            <a:ext cx="3562200" cy="619200"/>
          </a:xfrm>
          <a:prstGeom prst="roundRect">
            <a:avLst>
              <a:gd fmla="val 8308" name="adj"/>
            </a:avLst>
          </a:prstGeom>
          <a:solidFill>
            <a:schemeClr val="lt1"/>
          </a:solidFill>
          <a:ln cap="flat" cmpd="sng" w="9525">
            <a:solidFill>
              <a:srgbClr val="E4E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53"/>
          <p:cNvSpPr/>
          <p:nvPr/>
        </p:nvSpPr>
        <p:spPr>
          <a:xfrm>
            <a:off x="1481127" y="3435506"/>
            <a:ext cx="2053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53"/>
          <p:cNvSpPr/>
          <p:nvPr/>
        </p:nvSpPr>
        <p:spPr>
          <a:xfrm>
            <a:off x="1591844" y="3435506"/>
            <a:ext cx="19686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Business Professor @ </a:t>
            </a:r>
            <a:r>
              <a:rPr b="1" i="0" lang="en" sz="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UC Berkeley-Haas</a:t>
            </a:r>
            <a:endParaRPr b="0" i="0" sz="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 " id="1164" name="Google Shape;116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127" y="3466257"/>
            <a:ext cx="47451" cy="4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53"/>
          <p:cNvSpPr/>
          <p:nvPr/>
        </p:nvSpPr>
        <p:spPr>
          <a:xfrm>
            <a:off x="1591851" y="3559325"/>
            <a:ext cx="20067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Cofounder, board director  @ </a:t>
            </a:r>
            <a:r>
              <a:rPr b="1" i="0" lang="en" sz="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Flock Freight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 " id="1166" name="Google Shape;116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1127" y="3590087"/>
            <a:ext cx="47451" cy="47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53"/>
          <p:cNvPicPr preferRelativeResize="0"/>
          <p:nvPr/>
        </p:nvPicPr>
        <p:blipFill rotWithShape="1">
          <a:blip r:embed="rId13">
            <a:alphaModFix/>
          </a:blip>
          <a:srcRect b="3857" l="0" r="0" t="3848"/>
          <a:stretch/>
        </p:blipFill>
        <p:spPr>
          <a:xfrm>
            <a:off x="652452" y="3217937"/>
            <a:ext cx="476250" cy="4761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53"/>
          <p:cNvSpPr/>
          <p:nvPr/>
        </p:nvSpPr>
        <p:spPr>
          <a:xfrm>
            <a:off x="1481127" y="3241750"/>
            <a:ext cx="5145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53"/>
          <p:cNvSpPr/>
          <p:nvPr/>
        </p:nvSpPr>
        <p:spPr>
          <a:xfrm>
            <a:off x="1481124" y="3221125"/>
            <a:ext cx="765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Toby Stuart</a:t>
            </a:r>
            <a:endParaRPr b="1" i="0" sz="10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170" name="Google Shape;1170;p53"/>
          <p:cNvGrpSpPr/>
          <p:nvPr/>
        </p:nvGrpSpPr>
        <p:grpSpPr>
          <a:xfrm>
            <a:off x="0" y="0"/>
            <a:ext cx="975714" cy="253200"/>
            <a:chOff x="0" y="0"/>
            <a:chExt cx="1390500" cy="253200"/>
          </a:xfrm>
        </p:grpSpPr>
        <p:sp>
          <p:nvSpPr>
            <p:cNvPr id="1171" name="Google Shape;1171;p53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3"/>
            <p:cNvSpPr/>
            <p:nvPr/>
          </p:nvSpPr>
          <p:spPr>
            <a:xfrm>
              <a:off x="0" y="0"/>
              <a:ext cx="13905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Team</a:t>
              </a:r>
              <a:endParaRPr b="1" i="0" sz="1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173" name="Google Shape;1173;p53"/>
          <p:cNvPicPr preferRelativeResize="0"/>
          <p:nvPr/>
        </p:nvPicPr>
        <p:blipFill rotWithShape="1">
          <a:blip r:embed="rId14">
            <a:alphaModFix/>
          </a:blip>
          <a:srcRect b="0" l="0" r="0" t="9"/>
          <a:stretch/>
        </p:blipFill>
        <p:spPr>
          <a:xfrm>
            <a:off x="652452" y="2503638"/>
            <a:ext cx="476250" cy="47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6FF"/>
        </a:solid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0"/>
            <a:ext cx="9144003" cy="5143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0" name="Google Shape;1180;p54"/>
          <p:cNvCxnSpPr/>
          <p:nvPr/>
        </p:nvCxnSpPr>
        <p:spPr>
          <a:xfrm>
            <a:off x="216475" y="216475"/>
            <a:ext cx="872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1" name="Google Shape;1181;p54"/>
          <p:cNvSpPr txBox="1"/>
          <p:nvPr/>
        </p:nvSpPr>
        <p:spPr>
          <a:xfrm>
            <a:off x="121902" y="171425"/>
            <a:ext cx="563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KITE AI</a:t>
            </a:r>
            <a:endParaRPr b="0" i="0" sz="5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82" name="Google Shape;1182;p54"/>
          <p:cNvSpPr/>
          <p:nvPr/>
        </p:nvSpPr>
        <p:spPr>
          <a:xfrm>
            <a:off x="452450" y="2170875"/>
            <a:ext cx="47784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6400" u="none" cap="none" strike="noStrik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Appendix</a:t>
            </a:r>
            <a:endParaRPr b="1" i="0" sz="6400" u="none" cap="none" strike="noStrike">
              <a:solidFill>
                <a:srgbClr val="000000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8"/>
          <p:cNvGrpSpPr/>
          <p:nvPr/>
        </p:nvGrpSpPr>
        <p:grpSpPr>
          <a:xfrm>
            <a:off x="0" y="0"/>
            <a:ext cx="975714" cy="253200"/>
            <a:chOff x="0" y="0"/>
            <a:chExt cx="1390500" cy="253200"/>
          </a:xfrm>
        </p:grpSpPr>
        <p:sp>
          <p:nvSpPr>
            <p:cNvPr id="144" name="Google Shape;144;p28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0" y="0"/>
              <a:ext cx="13905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Evolution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6" name="Google Shape;146;p28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Why NOW - The Shift to Agent-First Internet 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407175" y="908850"/>
            <a:ext cx="80406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🔹 </a:t>
            </a:r>
            <a:r>
              <a:rPr b="1" lang="en" sz="1200">
                <a:solidFill>
                  <a:schemeClr val="dk1"/>
                </a:solidFill>
              </a:rPr>
              <a:t>Agent is finally usable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Models are smarter – maturity of RL enables reasoning in dynamic env, performance doubled every 7 mons.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Models are cheaper – cost to run inference has dropped significantly, price down 80% per year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Open-source models now meet business-grade requirements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🔹 </a:t>
            </a:r>
            <a:r>
              <a:rPr b="1" lang="en" sz="1200">
                <a:solidFill>
                  <a:schemeClr val="dk1"/>
                </a:solidFill>
              </a:rPr>
              <a:t>Agent development is easier than ever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Frameworks like MCP and A2A are maturing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Agent stacks can be bootstrapped in hours, not weeks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🔹 </a:t>
            </a:r>
            <a:r>
              <a:rPr b="1" lang="en" sz="1600">
                <a:solidFill>
                  <a:srgbClr val="FF0000"/>
                </a:solidFill>
              </a:rPr>
              <a:t>Trillions of agents are coming</a:t>
            </a:r>
            <a:endParaRPr b="1" sz="1600">
              <a:solidFill>
                <a:srgbClr val="FF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Personalized &amp; verticalized agents are now feasible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Unicorn startups run by o</a:t>
            </a:r>
            <a:r>
              <a:rPr lang="en" sz="1200">
                <a:solidFill>
                  <a:schemeClr val="dk1"/>
                </a:solidFill>
              </a:rPr>
              <a:t>ne founder plus an army of agents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Anyone can build customized agents with minimal effort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Explosive growth from developer and user ecosystems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" name="Google Shape;1187;p55"/>
          <p:cNvGrpSpPr/>
          <p:nvPr/>
        </p:nvGrpSpPr>
        <p:grpSpPr>
          <a:xfrm>
            <a:off x="0" y="0"/>
            <a:ext cx="975714" cy="253200"/>
            <a:chOff x="0" y="0"/>
            <a:chExt cx="1390500" cy="253200"/>
          </a:xfrm>
        </p:grpSpPr>
        <p:sp>
          <p:nvSpPr>
            <p:cNvPr id="1188" name="Google Shape;1188;p55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5"/>
            <p:cNvSpPr/>
            <p:nvPr/>
          </p:nvSpPr>
          <p:spPr>
            <a:xfrm>
              <a:off x="0" y="0"/>
              <a:ext cx="13905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Example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90" name="Google Shape;1190;p55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Payment challenge: dynamic attributions 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1" name="Google Shape;1191;p55"/>
          <p:cNvGrpSpPr/>
          <p:nvPr/>
        </p:nvGrpSpPr>
        <p:grpSpPr>
          <a:xfrm>
            <a:off x="5070044" y="2142490"/>
            <a:ext cx="527467" cy="590154"/>
            <a:chOff x="3298100" y="1841598"/>
            <a:chExt cx="537300" cy="611052"/>
          </a:xfrm>
        </p:grpSpPr>
        <p:sp>
          <p:nvSpPr>
            <p:cNvPr id="1192" name="Google Shape;1192;p55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3" name="Google Shape;1193;p55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4" name="Google Shape;1194;p55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5" name="Google Shape;1195;p55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6" name="Google Shape;1196;p55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7" name="Google Shape;1197;p55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8" name="Google Shape;1198;p55"/>
          <p:cNvGrpSpPr/>
          <p:nvPr/>
        </p:nvGrpSpPr>
        <p:grpSpPr>
          <a:xfrm>
            <a:off x="7405278" y="2236011"/>
            <a:ext cx="304963" cy="402987"/>
            <a:chOff x="409650" y="728275"/>
            <a:chExt cx="327600" cy="418775"/>
          </a:xfrm>
        </p:grpSpPr>
        <p:sp>
          <p:nvSpPr>
            <p:cNvPr id="1199" name="Google Shape;1199;p55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5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1201" name="Google Shape;1201;p55"/>
          <p:cNvCxnSpPr/>
          <p:nvPr/>
        </p:nvCxnSpPr>
        <p:spPr>
          <a:xfrm rot="10800000">
            <a:off x="5673031" y="2529460"/>
            <a:ext cx="1656600" cy="2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02" name="Google Shape;1202;p55"/>
          <p:cNvSpPr txBox="1"/>
          <p:nvPr/>
        </p:nvSpPr>
        <p:spPr>
          <a:xfrm>
            <a:off x="6230111" y="2036113"/>
            <a:ext cx="71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Ask</a:t>
            </a:r>
            <a:endParaRPr/>
          </a:p>
        </p:txBody>
      </p:sp>
      <p:grpSp>
        <p:nvGrpSpPr>
          <p:cNvPr id="1203" name="Google Shape;1203;p55"/>
          <p:cNvGrpSpPr/>
          <p:nvPr/>
        </p:nvGrpSpPr>
        <p:grpSpPr>
          <a:xfrm>
            <a:off x="1242643" y="1995825"/>
            <a:ext cx="410547" cy="317822"/>
            <a:chOff x="1990725" y="3603886"/>
            <a:chExt cx="418200" cy="329076"/>
          </a:xfrm>
        </p:grpSpPr>
        <p:sp>
          <p:nvSpPr>
            <p:cNvPr id="1204" name="Google Shape;1204;p55"/>
            <p:cNvSpPr/>
            <p:nvPr/>
          </p:nvSpPr>
          <p:spPr>
            <a:xfrm>
              <a:off x="1990725" y="3822863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5" name="Google Shape;1205;p55"/>
            <p:cNvSpPr/>
            <p:nvPr/>
          </p:nvSpPr>
          <p:spPr>
            <a:xfrm>
              <a:off x="1990725" y="3766450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6" name="Google Shape;1206;p55"/>
            <p:cNvSpPr/>
            <p:nvPr/>
          </p:nvSpPr>
          <p:spPr>
            <a:xfrm>
              <a:off x="1990725" y="3712262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7" name="Google Shape;1207;p55"/>
            <p:cNvSpPr/>
            <p:nvPr/>
          </p:nvSpPr>
          <p:spPr>
            <a:xfrm>
              <a:off x="1990725" y="3655248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8" name="Google Shape;1208;p55"/>
            <p:cNvSpPr/>
            <p:nvPr/>
          </p:nvSpPr>
          <p:spPr>
            <a:xfrm>
              <a:off x="1990725" y="3603886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209" name="Google Shape;1209;p55"/>
          <p:cNvCxnSpPr/>
          <p:nvPr/>
        </p:nvCxnSpPr>
        <p:spPr>
          <a:xfrm rot="10800000">
            <a:off x="3844241" y="1768295"/>
            <a:ext cx="1058700" cy="772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210" name="Google Shape;1210;p55"/>
          <p:cNvGrpSpPr/>
          <p:nvPr/>
        </p:nvGrpSpPr>
        <p:grpSpPr>
          <a:xfrm>
            <a:off x="3215423" y="1325964"/>
            <a:ext cx="527467" cy="590154"/>
            <a:chOff x="3298100" y="1841598"/>
            <a:chExt cx="537300" cy="611052"/>
          </a:xfrm>
        </p:grpSpPr>
        <p:sp>
          <p:nvSpPr>
            <p:cNvPr id="1211" name="Google Shape;1211;p55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2" name="Google Shape;1212;p55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3" name="Google Shape;1213;p55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4" name="Google Shape;1214;p55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5" name="Google Shape;1215;p55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6" name="Google Shape;1216;p55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17" name="Google Shape;1217;p55"/>
          <p:cNvSpPr txBox="1"/>
          <p:nvPr/>
        </p:nvSpPr>
        <p:spPr>
          <a:xfrm>
            <a:off x="4060398" y="1614534"/>
            <a:ext cx="71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Ask</a:t>
            </a:r>
            <a:endParaRPr/>
          </a:p>
        </p:txBody>
      </p:sp>
      <p:cxnSp>
        <p:nvCxnSpPr>
          <p:cNvPr id="1218" name="Google Shape;1218;p55"/>
          <p:cNvCxnSpPr>
            <a:endCxn id="1206" idx="4"/>
          </p:cNvCxnSpPr>
          <p:nvPr/>
        </p:nvCxnSpPr>
        <p:spPr>
          <a:xfrm flipH="1">
            <a:off x="1653190" y="1726162"/>
            <a:ext cx="1514100" cy="427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19" name="Google Shape;1219;p55"/>
          <p:cNvSpPr txBox="1"/>
          <p:nvPr/>
        </p:nvSpPr>
        <p:spPr>
          <a:xfrm>
            <a:off x="2173086" y="1944173"/>
            <a:ext cx="99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/>
          </a:p>
        </p:txBody>
      </p:sp>
      <p:grpSp>
        <p:nvGrpSpPr>
          <p:cNvPr id="1220" name="Google Shape;1220;p55"/>
          <p:cNvGrpSpPr/>
          <p:nvPr/>
        </p:nvGrpSpPr>
        <p:grpSpPr>
          <a:xfrm>
            <a:off x="2113916" y="3247110"/>
            <a:ext cx="713598" cy="695086"/>
            <a:chOff x="1262025" y="1364750"/>
            <a:chExt cx="726900" cy="719700"/>
          </a:xfrm>
        </p:grpSpPr>
        <p:sp>
          <p:nvSpPr>
            <p:cNvPr id="1221" name="Google Shape;1221;p55"/>
            <p:cNvSpPr/>
            <p:nvPr/>
          </p:nvSpPr>
          <p:spPr>
            <a:xfrm>
              <a:off x="1262025" y="1364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2" name="Google Shape;1222;p55"/>
            <p:cNvSpPr/>
            <p:nvPr/>
          </p:nvSpPr>
          <p:spPr>
            <a:xfrm>
              <a:off x="12620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3" name="Google Shape;1223;p55"/>
            <p:cNvSpPr/>
            <p:nvPr/>
          </p:nvSpPr>
          <p:spPr>
            <a:xfrm>
              <a:off x="12620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4" name="Google Shape;1224;p55"/>
            <p:cNvSpPr/>
            <p:nvPr/>
          </p:nvSpPr>
          <p:spPr>
            <a:xfrm>
              <a:off x="12620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5" name="Google Shape;1225;p55"/>
            <p:cNvSpPr/>
            <p:nvPr/>
          </p:nvSpPr>
          <p:spPr>
            <a:xfrm>
              <a:off x="1262025" y="1974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6" name="Google Shape;1226;p55"/>
            <p:cNvSpPr/>
            <p:nvPr/>
          </p:nvSpPr>
          <p:spPr>
            <a:xfrm>
              <a:off x="1566825" y="1440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7" name="Google Shape;1227;p55"/>
            <p:cNvSpPr/>
            <p:nvPr/>
          </p:nvSpPr>
          <p:spPr>
            <a:xfrm>
              <a:off x="1566825" y="1593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8" name="Google Shape;1228;p55"/>
            <p:cNvSpPr/>
            <p:nvPr/>
          </p:nvSpPr>
          <p:spPr>
            <a:xfrm>
              <a:off x="1566825" y="1745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9" name="Google Shape;1229;p55"/>
            <p:cNvSpPr/>
            <p:nvPr/>
          </p:nvSpPr>
          <p:spPr>
            <a:xfrm>
              <a:off x="1566825" y="1898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0" name="Google Shape;1230;p55"/>
            <p:cNvSpPr/>
            <p:nvPr/>
          </p:nvSpPr>
          <p:spPr>
            <a:xfrm>
              <a:off x="18716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1" name="Google Shape;1231;p55"/>
            <p:cNvSpPr/>
            <p:nvPr/>
          </p:nvSpPr>
          <p:spPr>
            <a:xfrm>
              <a:off x="18716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2" name="Google Shape;1232;p55"/>
            <p:cNvSpPr/>
            <p:nvPr/>
          </p:nvSpPr>
          <p:spPr>
            <a:xfrm>
              <a:off x="18716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33" name="Google Shape;1233;p55"/>
            <p:cNvCxnSpPr>
              <a:stCxn id="1221" idx="6"/>
              <a:endCxn id="1226" idx="2"/>
            </p:cNvCxnSpPr>
            <p:nvPr/>
          </p:nvCxnSpPr>
          <p:spPr>
            <a:xfrm>
              <a:off x="1379325" y="1419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4" name="Google Shape;1234;p55"/>
            <p:cNvCxnSpPr>
              <a:stCxn id="1221" idx="6"/>
              <a:endCxn id="1227" idx="2"/>
            </p:cNvCxnSpPr>
            <p:nvPr/>
          </p:nvCxnSpPr>
          <p:spPr>
            <a:xfrm>
              <a:off x="1379325" y="1419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5" name="Google Shape;1235;p55"/>
            <p:cNvCxnSpPr>
              <a:stCxn id="1221" idx="6"/>
              <a:endCxn id="1228" idx="2"/>
            </p:cNvCxnSpPr>
            <p:nvPr/>
          </p:nvCxnSpPr>
          <p:spPr>
            <a:xfrm>
              <a:off x="1379325" y="14198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6" name="Google Shape;1236;p55"/>
            <p:cNvCxnSpPr>
              <a:stCxn id="1221" idx="6"/>
              <a:endCxn id="1229" idx="2"/>
            </p:cNvCxnSpPr>
            <p:nvPr/>
          </p:nvCxnSpPr>
          <p:spPr>
            <a:xfrm>
              <a:off x="1379325" y="14198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7" name="Google Shape;1237;p55"/>
            <p:cNvCxnSpPr>
              <a:stCxn id="1222" idx="6"/>
              <a:endCxn id="1229" idx="2"/>
            </p:cNvCxnSpPr>
            <p:nvPr/>
          </p:nvCxnSpPr>
          <p:spPr>
            <a:xfrm>
              <a:off x="13793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8" name="Google Shape;1238;p55"/>
            <p:cNvCxnSpPr>
              <a:stCxn id="1222" idx="6"/>
              <a:endCxn id="1228" idx="2"/>
            </p:cNvCxnSpPr>
            <p:nvPr/>
          </p:nvCxnSpPr>
          <p:spPr>
            <a:xfrm>
              <a:off x="13793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9" name="Google Shape;1239;p55"/>
            <p:cNvCxnSpPr>
              <a:stCxn id="1222" idx="6"/>
              <a:endCxn id="1227" idx="2"/>
            </p:cNvCxnSpPr>
            <p:nvPr/>
          </p:nvCxnSpPr>
          <p:spPr>
            <a:xfrm>
              <a:off x="13793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0" name="Google Shape;1240;p55"/>
            <p:cNvCxnSpPr>
              <a:stCxn id="1222" idx="6"/>
              <a:endCxn id="1226" idx="2"/>
            </p:cNvCxnSpPr>
            <p:nvPr/>
          </p:nvCxnSpPr>
          <p:spPr>
            <a:xfrm flipH="1" rot="10800000">
              <a:off x="13793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1" name="Google Shape;1241;p55"/>
            <p:cNvCxnSpPr>
              <a:stCxn id="1223" idx="6"/>
              <a:endCxn id="1229" idx="2"/>
            </p:cNvCxnSpPr>
            <p:nvPr/>
          </p:nvCxnSpPr>
          <p:spPr>
            <a:xfrm>
              <a:off x="13793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2" name="Google Shape;1242;p55"/>
            <p:cNvCxnSpPr>
              <a:stCxn id="1223" idx="6"/>
              <a:endCxn id="1228" idx="2"/>
            </p:cNvCxnSpPr>
            <p:nvPr/>
          </p:nvCxnSpPr>
          <p:spPr>
            <a:xfrm>
              <a:off x="13793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3" name="Google Shape;1243;p55"/>
            <p:cNvCxnSpPr>
              <a:stCxn id="1223" idx="6"/>
              <a:endCxn id="1227" idx="2"/>
            </p:cNvCxnSpPr>
            <p:nvPr/>
          </p:nvCxnSpPr>
          <p:spPr>
            <a:xfrm flipH="1" rot="10800000">
              <a:off x="13793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4" name="Google Shape;1244;p55"/>
            <p:cNvCxnSpPr>
              <a:stCxn id="1223" idx="6"/>
              <a:endCxn id="1226" idx="2"/>
            </p:cNvCxnSpPr>
            <p:nvPr/>
          </p:nvCxnSpPr>
          <p:spPr>
            <a:xfrm flipH="1" rot="10800000">
              <a:off x="13793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5" name="Google Shape;1245;p55"/>
            <p:cNvCxnSpPr>
              <a:stCxn id="1224" idx="6"/>
              <a:endCxn id="1229" idx="2"/>
            </p:cNvCxnSpPr>
            <p:nvPr/>
          </p:nvCxnSpPr>
          <p:spPr>
            <a:xfrm>
              <a:off x="13793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6" name="Google Shape;1246;p55"/>
            <p:cNvCxnSpPr>
              <a:stCxn id="1224" idx="6"/>
              <a:endCxn id="1228" idx="2"/>
            </p:cNvCxnSpPr>
            <p:nvPr/>
          </p:nvCxnSpPr>
          <p:spPr>
            <a:xfrm flipH="1" rot="10800000">
              <a:off x="13793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7" name="Google Shape;1247;p55"/>
            <p:cNvCxnSpPr>
              <a:stCxn id="1224" idx="6"/>
              <a:endCxn id="1227" idx="2"/>
            </p:cNvCxnSpPr>
            <p:nvPr/>
          </p:nvCxnSpPr>
          <p:spPr>
            <a:xfrm flipH="1" rot="10800000">
              <a:off x="13793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8" name="Google Shape;1248;p55"/>
            <p:cNvCxnSpPr>
              <a:stCxn id="1224" idx="6"/>
              <a:endCxn id="1226" idx="2"/>
            </p:cNvCxnSpPr>
            <p:nvPr/>
          </p:nvCxnSpPr>
          <p:spPr>
            <a:xfrm flipH="1" rot="10800000">
              <a:off x="1379325" y="14960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9" name="Google Shape;1249;p55"/>
            <p:cNvCxnSpPr>
              <a:stCxn id="1225" idx="6"/>
              <a:endCxn id="1226" idx="2"/>
            </p:cNvCxnSpPr>
            <p:nvPr/>
          </p:nvCxnSpPr>
          <p:spPr>
            <a:xfrm flipH="1" rot="10800000">
              <a:off x="1379325" y="14960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0" name="Google Shape;1250;p55"/>
            <p:cNvCxnSpPr>
              <a:stCxn id="1225" idx="6"/>
              <a:endCxn id="1227" idx="2"/>
            </p:cNvCxnSpPr>
            <p:nvPr/>
          </p:nvCxnSpPr>
          <p:spPr>
            <a:xfrm flipH="1" rot="10800000">
              <a:off x="1379325" y="16484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1" name="Google Shape;1251;p55"/>
            <p:cNvCxnSpPr>
              <a:stCxn id="1225" idx="6"/>
              <a:endCxn id="1228" idx="2"/>
            </p:cNvCxnSpPr>
            <p:nvPr/>
          </p:nvCxnSpPr>
          <p:spPr>
            <a:xfrm flipH="1" rot="10800000">
              <a:off x="1379325" y="1800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2" name="Google Shape;1252;p55"/>
            <p:cNvCxnSpPr>
              <a:stCxn id="1225" idx="6"/>
              <a:endCxn id="1229" idx="2"/>
            </p:cNvCxnSpPr>
            <p:nvPr/>
          </p:nvCxnSpPr>
          <p:spPr>
            <a:xfrm flipH="1" rot="10800000">
              <a:off x="1379325" y="1953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3" name="Google Shape;1253;p55"/>
            <p:cNvCxnSpPr>
              <a:stCxn id="1226" idx="6"/>
              <a:endCxn id="1230" idx="2"/>
            </p:cNvCxnSpPr>
            <p:nvPr/>
          </p:nvCxnSpPr>
          <p:spPr>
            <a:xfrm>
              <a:off x="16841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4" name="Google Shape;1254;p55"/>
            <p:cNvCxnSpPr>
              <a:stCxn id="1227" idx="6"/>
              <a:endCxn id="1230" idx="2"/>
            </p:cNvCxnSpPr>
            <p:nvPr/>
          </p:nvCxnSpPr>
          <p:spPr>
            <a:xfrm flipH="1" rot="10800000">
              <a:off x="16841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5" name="Google Shape;1255;p55"/>
            <p:cNvCxnSpPr>
              <a:stCxn id="1228" idx="6"/>
              <a:endCxn id="1230" idx="2"/>
            </p:cNvCxnSpPr>
            <p:nvPr/>
          </p:nvCxnSpPr>
          <p:spPr>
            <a:xfrm flipH="1" rot="10800000">
              <a:off x="16841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6" name="Google Shape;1256;p55"/>
            <p:cNvCxnSpPr>
              <a:stCxn id="1229" idx="6"/>
              <a:endCxn id="1230" idx="2"/>
            </p:cNvCxnSpPr>
            <p:nvPr/>
          </p:nvCxnSpPr>
          <p:spPr>
            <a:xfrm flipH="1" rot="10800000">
              <a:off x="16841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7" name="Google Shape;1257;p55"/>
            <p:cNvCxnSpPr>
              <a:stCxn id="1226" idx="6"/>
              <a:endCxn id="1231" idx="2"/>
            </p:cNvCxnSpPr>
            <p:nvPr/>
          </p:nvCxnSpPr>
          <p:spPr>
            <a:xfrm>
              <a:off x="16841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8" name="Google Shape;1258;p55"/>
            <p:cNvCxnSpPr>
              <a:stCxn id="1227" idx="6"/>
              <a:endCxn id="1231" idx="2"/>
            </p:cNvCxnSpPr>
            <p:nvPr/>
          </p:nvCxnSpPr>
          <p:spPr>
            <a:xfrm>
              <a:off x="16841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9" name="Google Shape;1259;p55"/>
            <p:cNvCxnSpPr>
              <a:stCxn id="1228" idx="6"/>
              <a:endCxn id="1231" idx="2"/>
            </p:cNvCxnSpPr>
            <p:nvPr/>
          </p:nvCxnSpPr>
          <p:spPr>
            <a:xfrm flipH="1" rot="10800000">
              <a:off x="16841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0" name="Google Shape;1260;p55"/>
            <p:cNvCxnSpPr>
              <a:stCxn id="1229" idx="6"/>
              <a:endCxn id="1232" idx="2"/>
            </p:cNvCxnSpPr>
            <p:nvPr/>
          </p:nvCxnSpPr>
          <p:spPr>
            <a:xfrm flipH="1" rot="10800000">
              <a:off x="16841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1" name="Google Shape;1261;p55"/>
            <p:cNvCxnSpPr>
              <a:stCxn id="1226" idx="6"/>
              <a:endCxn id="1232" idx="3"/>
            </p:cNvCxnSpPr>
            <p:nvPr/>
          </p:nvCxnSpPr>
          <p:spPr>
            <a:xfrm>
              <a:off x="1684125" y="1496000"/>
              <a:ext cx="204600" cy="420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2" name="Google Shape;1262;p55"/>
            <p:cNvCxnSpPr>
              <a:stCxn id="1229" idx="6"/>
              <a:endCxn id="1231" idx="2"/>
            </p:cNvCxnSpPr>
            <p:nvPr/>
          </p:nvCxnSpPr>
          <p:spPr>
            <a:xfrm flipH="1" rot="10800000">
              <a:off x="16841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3" name="Google Shape;1263;p55"/>
            <p:cNvCxnSpPr>
              <a:stCxn id="1228" idx="6"/>
              <a:endCxn id="1232" idx="2"/>
            </p:cNvCxnSpPr>
            <p:nvPr/>
          </p:nvCxnSpPr>
          <p:spPr>
            <a:xfrm>
              <a:off x="16841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4" name="Google Shape;1264;p55"/>
            <p:cNvCxnSpPr>
              <a:stCxn id="1227" idx="6"/>
              <a:endCxn id="1232" idx="2"/>
            </p:cNvCxnSpPr>
            <p:nvPr/>
          </p:nvCxnSpPr>
          <p:spPr>
            <a:xfrm>
              <a:off x="16841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65" name="Google Shape;1265;p55"/>
          <p:cNvCxnSpPr/>
          <p:nvPr/>
        </p:nvCxnSpPr>
        <p:spPr>
          <a:xfrm flipH="1">
            <a:off x="2951136" y="2200679"/>
            <a:ext cx="475200" cy="1261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66" name="Google Shape;1266;p55"/>
          <p:cNvSpPr txBox="1"/>
          <p:nvPr/>
        </p:nvSpPr>
        <p:spPr>
          <a:xfrm>
            <a:off x="1793585" y="2689933"/>
            <a:ext cx="135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Inference</a:t>
            </a:r>
            <a:endParaRPr/>
          </a:p>
        </p:txBody>
      </p:sp>
      <p:grpSp>
        <p:nvGrpSpPr>
          <p:cNvPr id="1267" name="Google Shape;1267;p55"/>
          <p:cNvGrpSpPr/>
          <p:nvPr/>
        </p:nvGrpSpPr>
        <p:grpSpPr>
          <a:xfrm>
            <a:off x="2080336" y="4275373"/>
            <a:ext cx="780872" cy="733870"/>
            <a:chOff x="3684021" y="3357425"/>
            <a:chExt cx="795428" cy="759857"/>
          </a:xfrm>
        </p:grpSpPr>
        <p:grpSp>
          <p:nvGrpSpPr>
            <p:cNvPr id="1268" name="Google Shape;1268;p55"/>
            <p:cNvGrpSpPr/>
            <p:nvPr/>
          </p:nvGrpSpPr>
          <p:grpSpPr>
            <a:xfrm rot="-1561617">
              <a:off x="3796582" y="3427411"/>
              <a:ext cx="462258" cy="619885"/>
              <a:chOff x="4607875" y="2934950"/>
              <a:chExt cx="462252" cy="619876"/>
            </a:xfrm>
          </p:grpSpPr>
          <p:sp>
            <p:nvSpPr>
              <p:cNvPr id="1269" name="Google Shape;1269;p55"/>
              <p:cNvSpPr/>
              <p:nvPr/>
            </p:nvSpPr>
            <p:spPr>
              <a:xfrm>
                <a:off x="4607875" y="2934950"/>
                <a:ext cx="315522" cy="388854"/>
              </a:xfrm>
              <a:prstGeom prst="lightningBolt">
                <a:avLst/>
              </a:prstGeom>
              <a:solidFill>
                <a:srgbClr val="1D1C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70" name="Google Shape;1270;p55"/>
              <p:cNvSpPr/>
              <p:nvPr/>
            </p:nvSpPr>
            <p:spPr>
              <a:xfrm rot="-2159208">
                <a:off x="4887661" y="3225857"/>
                <a:ext cx="93431" cy="3333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71" name="Google Shape;1271;p55"/>
            <p:cNvGrpSpPr/>
            <p:nvPr/>
          </p:nvGrpSpPr>
          <p:grpSpPr>
            <a:xfrm rot="-1394850">
              <a:off x="3817858" y="3451450"/>
              <a:ext cx="571962" cy="571811"/>
              <a:chOff x="5977390" y="3299344"/>
              <a:chExt cx="571967" cy="571816"/>
            </a:xfrm>
          </p:grpSpPr>
          <p:sp>
            <p:nvSpPr>
              <p:cNvPr id="1272" name="Google Shape;1272;p55"/>
              <p:cNvSpPr/>
              <p:nvPr/>
            </p:nvSpPr>
            <p:spPr>
              <a:xfrm rot="-2700000">
                <a:off x="6114413" y="3470185"/>
                <a:ext cx="496389" cy="31820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73" name="Google Shape;1273;p55"/>
              <p:cNvSpPr/>
              <p:nvPr/>
            </p:nvSpPr>
            <p:spPr>
              <a:xfrm rot="-2700000">
                <a:off x="5960698" y="3639657"/>
                <a:ext cx="384383" cy="112006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274" name="Google Shape;1274;p55"/>
              <p:cNvCxnSpPr/>
              <p:nvPr/>
            </p:nvCxnSpPr>
            <p:spPr>
              <a:xfrm rot="-2700000">
                <a:off x="5988198" y="3687186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5" name="Google Shape;1275;p55"/>
              <p:cNvCxnSpPr/>
              <p:nvPr/>
            </p:nvCxnSpPr>
            <p:spPr>
              <a:xfrm rot="-2700000">
                <a:off x="6011034" y="3710022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1276" name="Google Shape;1276;p55"/>
          <p:cNvCxnSpPr/>
          <p:nvPr/>
        </p:nvCxnSpPr>
        <p:spPr>
          <a:xfrm flipH="1">
            <a:off x="2915153" y="2732137"/>
            <a:ext cx="2016600" cy="1892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77" name="Google Shape;1277;p55"/>
          <p:cNvSpPr txBox="1"/>
          <p:nvPr/>
        </p:nvSpPr>
        <p:spPr>
          <a:xfrm>
            <a:off x="3533021" y="3848109"/>
            <a:ext cx="78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Use</a:t>
            </a:r>
            <a:endParaRPr b="1"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8" name="Google Shape;1278;p55"/>
          <p:cNvSpPr/>
          <p:nvPr/>
        </p:nvSpPr>
        <p:spPr>
          <a:xfrm>
            <a:off x="1758723" y="923967"/>
            <a:ext cx="1253400" cy="499500"/>
          </a:xfrm>
          <a:prstGeom prst="wedgeRectCallout">
            <a:avLst>
              <a:gd fmla="val 61210" name="adj1"/>
              <a:gd fmla="val 46708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$0.1 / call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9" name="Google Shape;1279;p55"/>
          <p:cNvSpPr/>
          <p:nvPr/>
        </p:nvSpPr>
        <p:spPr>
          <a:xfrm>
            <a:off x="5019318" y="2962664"/>
            <a:ext cx="1253400" cy="499500"/>
          </a:xfrm>
          <a:prstGeom prst="wedgeRectCallout">
            <a:avLst>
              <a:gd fmla="val -21358" name="adj1"/>
              <a:gd fmla="val -80249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$2 / Mtokens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0" name="Google Shape;1280;p55"/>
          <p:cNvSpPr/>
          <p:nvPr/>
        </p:nvSpPr>
        <p:spPr>
          <a:xfrm>
            <a:off x="302120" y="1268889"/>
            <a:ext cx="1253400" cy="499500"/>
          </a:xfrm>
          <a:prstGeom prst="wedgeRectCallout">
            <a:avLst>
              <a:gd fmla="val 40652" name="adj1"/>
              <a:gd fmla="val 74125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$1 / records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55"/>
          <p:cNvSpPr/>
          <p:nvPr/>
        </p:nvSpPr>
        <p:spPr>
          <a:xfrm>
            <a:off x="505326" y="3283851"/>
            <a:ext cx="1253400" cy="499500"/>
          </a:xfrm>
          <a:prstGeom prst="wedgeRectCallout">
            <a:avLst>
              <a:gd fmla="val 67982" name="adj1"/>
              <a:gd fmla="val 1513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$0.1 / sample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2" name="Google Shape;1282;p55"/>
          <p:cNvSpPr/>
          <p:nvPr/>
        </p:nvSpPr>
        <p:spPr>
          <a:xfrm>
            <a:off x="505326" y="4368787"/>
            <a:ext cx="1253400" cy="499500"/>
          </a:xfrm>
          <a:prstGeom prst="wedgeRectCallout">
            <a:avLst>
              <a:gd fmla="val 67982" name="adj1"/>
              <a:gd fmla="val 1513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$0.1 / call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3" name="Google Shape;1283;p55"/>
          <p:cNvSpPr/>
          <p:nvPr/>
        </p:nvSpPr>
        <p:spPr>
          <a:xfrm>
            <a:off x="4946159" y="1421189"/>
            <a:ext cx="1383000" cy="590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Research assistant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4" name="Google Shape;1284;p55"/>
          <p:cNvSpPr/>
          <p:nvPr/>
        </p:nvSpPr>
        <p:spPr>
          <a:xfrm>
            <a:off x="3822662" y="878625"/>
            <a:ext cx="1483800" cy="590100"/>
          </a:xfrm>
          <a:prstGeom prst="wedgeEllipseCallout">
            <a:avLst>
              <a:gd fmla="val -47927" name="adj1"/>
              <a:gd fmla="val 4273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Expert of medical research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5" name="Google Shape;1285;p55"/>
          <p:cNvSpPr/>
          <p:nvPr/>
        </p:nvSpPr>
        <p:spPr>
          <a:xfrm>
            <a:off x="169300" y="2326026"/>
            <a:ext cx="1444800" cy="590100"/>
          </a:xfrm>
          <a:prstGeom prst="wedgeEllipseCallout">
            <a:avLst>
              <a:gd fmla="val 30459" name="adj1"/>
              <a:gd fmla="val -5083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Research Papers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55"/>
          <p:cNvSpPr/>
          <p:nvPr/>
        </p:nvSpPr>
        <p:spPr>
          <a:xfrm>
            <a:off x="2951011" y="2840374"/>
            <a:ext cx="1444800" cy="499500"/>
          </a:xfrm>
          <a:prstGeom prst="wedgeEllipseCallout">
            <a:avLst>
              <a:gd fmla="val -43430" name="adj1"/>
              <a:gd fmla="val 85235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Paper Evaluation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55"/>
          <p:cNvSpPr/>
          <p:nvPr/>
        </p:nvSpPr>
        <p:spPr>
          <a:xfrm>
            <a:off x="3012120" y="4492549"/>
            <a:ext cx="1514100" cy="590100"/>
          </a:xfrm>
          <a:prstGeom prst="wedgeEllipseCallout">
            <a:avLst>
              <a:gd fmla="val -61560" name="adj1"/>
              <a:gd fmla="val 231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Upload to Google doc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8" name="Google Shape;1288;p55"/>
          <p:cNvSpPr/>
          <p:nvPr/>
        </p:nvSpPr>
        <p:spPr>
          <a:xfrm>
            <a:off x="6437145" y="948208"/>
            <a:ext cx="2630700" cy="1013100"/>
          </a:xfrm>
          <a:prstGeom prst="wedgeRoundRectCallout">
            <a:avLst>
              <a:gd fmla="val -13091" name="adj1"/>
              <a:gd fmla="val 64526" name="adj2"/>
              <a:gd fmla="val 0" name="adj3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Nunito"/>
                <a:ea typeface="Nunito"/>
                <a:cs typeface="Nunito"/>
                <a:sym typeface="Nunito"/>
              </a:rPr>
              <a:t>Compare recent studies on the effects of intermittent fasting on diabetes and upload the summary to Google Docs.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9" name="Google Shape;1289;p55"/>
          <p:cNvSpPr txBox="1"/>
          <p:nvPr/>
        </p:nvSpPr>
        <p:spPr>
          <a:xfrm>
            <a:off x="5019318" y="4056101"/>
            <a:ext cx="388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1. Approval from user each time?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2. Different payment providers?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3. Service agreement vs payment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0" name="Google Shape;1290;p55"/>
          <p:cNvSpPr txBox="1"/>
          <p:nvPr/>
        </p:nvSpPr>
        <p:spPr>
          <a:xfrm>
            <a:off x="5019318" y="3751301"/>
            <a:ext cx="388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Challenges: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p56"/>
          <p:cNvGrpSpPr/>
          <p:nvPr/>
        </p:nvGrpSpPr>
        <p:grpSpPr>
          <a:xfrm>
            <a:off x="0" y="0"/>
            <a:ext cx="975714" cy="253200"/>
            <a:chOff x="0" y="0"/>
            <a:chExt cx="1390500" cy="253200"/>
          </a:xfrm>
        </p:grpSpPr>
        <p:sp>
          <p:nvSpPr>
            <p:cNvPr id="1296" name="Google Shape;1296;p56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6"/>
            <p:cNvSpPr/>
            <p:nvPr/>
          </p:nvSpPr>
          <p:spPr>
            <a:xfrm>
              <a:off x="0" y="0"/>
              <a:ext cx="13905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Solution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98" name="Google Shape;1298;p56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Need Identity and Verification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" name="Google Shape;1299;p56"/>
          <p:cNvGrpSpPr/>
          <p:nvPr/>
        </p:nvGrpSpPr>
        <p:grpSpPr>
          <a:xfrm>
            <a:off x="875567" y="1517961"/>
            <a:ext cx="310663" cy="417267"/>
            <a:chOff x="409650" y="728275"/>
            <a:chExt cx="327600" cy="418775"/>
          </a:xfrm>
        </p:grpSpPr>
        <p:sp>
          <p:nvSpPr>
            <p:cNvPr id="1300" name="Google Shape;1300;p56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302" name="Google Shape;1302;p56"/>
          <p:cNvGrpSpPr/>
          <p:nvPr/>
        </p:nvGrpSpPr>
        <p:grpSpPr>
          <a:xfrm>
            <a:off x="3706700" y="1350273"/>
            <a:ext cx="537300" cy="611052"/>
            <a:chOff x="3298100" y="1841598"/>
            <a:chExt cx="537300" cy="611052"/>
          </a:xfrm>
        </p:grpSpPr>
        <p:sp>
          <p:nvSpPr>
            <p:cNvPr id="1303" name="Google Shape;1303;p56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0B539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0B539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7" name="Google Shape;1307;p56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9" name="Google Shape;1309;p56"/>
          <p:cNvGrpSpPr/>
          <p:nvPr/>
        </p:nvGrpSpPr>
        <p:grpSpPr>
          <a:xfrm>
            <a:off x="3820017" y="3806798"/>
            <a:ext cx="310663" cy="417267"/>
            <a:chOff x="409650" y="728275"/>
            <a:chExt cx="327600" cy="418775"/>
          </a:xfrm>
        </p:grpSpPr>
        <p:sp>
          <p:nvSpPr>
            <p:cNvPr id="1310" name="Google Shape;1310;p56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312" name="Google Shape;1312;p56"/>
          <p:cNvGrpSpPr/>
          <p:nvPr/>
        </p:nvGrpSpPr>
        <p:grpSpPr>
          <a:xfrm>
            <a:off x="6677333" y="1305425"/>
            <a:ext cx="795428" cy="759857"/>
            <a:chOff x="3684021" y="3357425"/>
            <a:chExt cx="795428" cy="759857"/>
          </a:xfrm>
        </p:grpSpPr>
        <p:grpSp>
          <p:nvGrpSpPr>
            <p:cNvPr id="1313" name="Google Shape;1313;p56"/>
            <p:cNvGrpSpPr/>
            <p:nvPr/>
          </p:nvGrpSpPr>
          <p:grpSpPr>
            <a:xfrm rot="-1561617">
              <a:off x="3796582" y="3427411"/>
              <a:ext cx="462258" cy="619885"/>
              <a:chOff x="4607875" y="2934950"/>
              <a:chExt cx="462252" cy="619876"/>
            </a:xfrm>
          </p:grpSpPr>
          <p:sp>
            <p:nvSpPr>
              <p:cNvPr id="1314" name="Google Shape;1314;p56"/>
              <p:cNvSpPr/>
              <p:nvPr/>
            </p:nvSpPr>
            <p:spPr>
              <a:xfrm>
                <a:off x="4607875" y="2934950"/>
                <a:ext cx="315522" cy="388854"/>
              </a:xfrm>
              <a:prstGeom prst="lightningBolt">
                <a:avLst/>
              </a:prstGeom>
              <a:solidFill>
                <a:srgbClr val="98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5" name="Google Shape;1315;p56"/>
              <p:cNvSpPr/>
              <p:nvPr/>
            </p:nvSpPr>
            <p:spPr>
              <a:xfrm rot="-2159208">
                <a:off x="4887661" y="3225857"/>
                <a:ext cx="93431" cy="333339"/>
              </a:xfrm>
              <a:prstGeom prst="rect">
                <a:avLst/>
              </a:prstGeom>
              <a:solidFill>
                <a:srgbClr val="98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16" name="Google Shape;1316;p56"/>
            <p:cNvGrpSpPr/>
            <p:nvPr/>
          </p:nvGrpSpPr>
          <p:grpSpPr>
            <a:xfrm rot="-1394850">
              <a:off x="3817858" y="3451450"/>
              <a:ext cx="571962" cy="571811"/>
              <a:chOff x="5977390" y="3299344"/>
              <a:chExt cx="571967" cy="571816"/>
            </a:xfrm>
          </p:grpSpPr>
          <p:sp>
            <p:nvSpPr>
              <p:cNvPr id="1317" name="Google Shape;1317;p56"/>
              <p:cNvSpPr/>
              <p:nvPr/>
            </p:nvSpPr>
            <p:spPr>
              <a:xfrm rot="-2700000">
                <a:off x="6114413" y="3470185"/>
                <a:ext cx="496389" cy="31820"/>
              </a:xfrm>
              <a:prstGeom prst="roundRect">
                <a:avLst>
                  <a:gd fmla="val 16667" name="adj"/>
                </a:avLst>
              </a:prstGeom>
              <a:solidFill>
                <a:srgbClr val="98000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318" name="Google Shape;1318;p56"/>
              <p:cNvSpPr/>
              <p:nvPr/>
            </p:nvSpPr>
            <p:spPr>
              <a:xfrm rot="-2700000">
                <a:off x="5960698" y="3639657"/>
                <a:ext cx="384383" cy="112006"/>
              </a:xfrm>
              <a:prstGeom prst="roundRect">
                <a:avLst>
                  <a:gd fmla="val 16667" name="adj"/>
                </a:avLst>
              </a:prstGeom>
              <a:solidFill>
                <a:srgbClr val="98000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319" name="Google Shape;1319;p56"/>
              <p:cNvCxnSpPr/>
              <p:nvPr/>
            </p:nvCxnSpPr>
            <p:spPr>
              <a:xfrm rot="-2700000">
                <a:off x="5988198" y="3687186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0" name="Google Shape;1320;p56"/>
              <p:cNvCxnSpPr/>
              <p:nvPr/>
            </p:nvCxnSpPr>
            <p:spPr>
              <a:xfrm rot="-2700000">
                <a:off x="6011034" y="3710022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1321" name="Google Shape;1321;p56"/>
          <p:cNvCxnSpPr/>
          <p:nvPr/>
        </p:nvCxnSpPr>
        <p:spPr>
          <a:xfrm>
            <a:off x="1543775" y="1594625"/>
            <a:ext cx="194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22" name="Google Shape;1322;p56"/>
          <p:cNvSpPr txBox="1"/>
          <p:nvPr/>
        </p:nvSpPr>
        <p:spPr>
          <a:xfrm>
            <a:off x="1815875" y="1039875"/>
            <a:ext cx="14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Ask a task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56"/>
          <p:cNvSpPr txBox="1"/>
          <p:nvPr/>
        </p:nvSpPr>
        <p:spPr>
          <a:xfrm>
            <a:off x="4536675" y="966613"/>
            <a:ext cx="243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 the service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24" name="Google Shape;1324;p56"/>
          <p:cNvGrpSpPr/>
          <p:nvPr/>
        </p:nvGrpSpPr>
        <p:grpSpPr>
          <a:xfrm>
            <a:off x="6975067" y="3806798"/>
            <a:ext cx="310663" cy="417267"/>
            <a:chOff x="409650" y="728275"/>
            <a:chExt cx="327600" cy="418775"/>
          </a:xfrm>
        </p:grpSpPr>
        <p:sp>
          <p:nvSpPr>
            <p:cNvPr id="1325" name="Google Shape;1325;p56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1327" name="Google Shape;1327;p56"/>
          <p:cNvCxnSpPr/>
          <p:nvPr/>
        </p:nvCxnSpPr>
        <p:spPr>
          <a:xfrm rot="10800000">
            <a:off x="1542625" y="1831900"/>
            <a:ext cx="19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28" name="Google Shape;1328;p56"/>
          <p:cNvSpPr txBox="1"/>
          <p:nvPr/>
        </p:nvSpPr>
        <p:spPr>
          <a:xfrm>
            <a:off x="1543775" y="1868250"/>
            <a:ext cx="20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Task complete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9" name="Google Shape;1329;p56"/>
          <p:cNvCxnSpPr/>
          <p:nvPr/>
        </p:nvCxnSpPr>
        <p:spPr>
          <a:xfrm rot="10800000">
            <a:off x="4478175" y="1831900"/>
            <a:ext cx="19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30" name="Google Shape;1330;p56"/>
          <p:cNvCxnSpPr/>
          <p:nvPr/>
        </p:nvCxnSpPr>
        <p:spPr>
          <a:xfrm>
            <a:off x="4495713" y="1565550"/>
            <a:ext cx="19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31" name="Google Shape;1331;p56"/>
          <p:cNvSpPr txBox="1"/>
          <p:nvPr/>
        </p:nvSpPr>
        <p:spPr>
          <a:xfrm>
            <a:off x="4478175" y="1935225"/>
            <a:ext cx="213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Service complete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32" name="Google Shape;1332;p56"/>
          <p:cNvGrpSpPr/>
          <p:nvPr/>
        </p:nvGrpSpPr>
        <p:grpSpPr>
          <a:xfrm>
            <a:off x="739575" y="3356400"/>
            <a:ext cx="645600" cy="549225"/>
            <a:chOff x="5385625" y="2817550"/>
            <a:chExt cx="645600" cy="549225"/>
          </a:xfrm>
        </p:grpSpPr>
        <p:sp>
          <p:nvSpPr>
            <p:cNvPr id="1333" name="Google Shape;1333;p56"/>
            <p:cNvSpPr/>
            <p:nvPr/>
          </p:nvSpPr>
          <p:spPr>
            <a:xfrm>
              <a:off x="5385625" y="2817550"/>
              <a:ext cx="645600" cy="227400"/>
            </a:xfrm>
            <a:prstGeom prst="triangle">
              <a:avLst>
                <a:gd fmla="val 50000" name="adj"/>
              </a:avLst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$</a:t>
              </a:r>
              <a:endParaRPr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5429650" y="3037675"/>
              <a:ext cx="95400" cy="3291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5583838" y="3037675"/>
              <a:ext cx="95400" cy="3291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5743575" y="3037675"/>
              <a:ext cx="95400" cy="3291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5895975" y="3037675"/>
              <a:ext cx="95400" cy="3291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8" name="Google Shape;1338;p56"/>
          <p:cNvGrpSpPr/>
          <p:nvPr/>
        </p:nvGrpSpPr>
        <p:grpSpPr>
          <a:xfrm>
            <a:off x="6827150" y="3257575"/>
            <a:ext cx="645600" cy="549225"/>
            <a:chOff x="5385625" y="2817550"/>
            <a:chExt cx="645600" cy="549225"/>
          </a:xfrm>
        </p:grpSpPr>
        <p:sp>
          <p:nvSpPr>
            <p:cNvPr id="1339" name="Google Shape;1339;p56"/>
            <p:cNvSpPr/>
            <p:nvPr/>
          </p:nvSpPr>
          <p:spPr>
            <a:xfrm>
              <a:off x="5385625" y="2817550"/>
              <a:ext cx="645600" cy="227400"/>
            </a:xfrm>
            <a:prstGeom prst="triangle">
              <a:avLst>
                <a:gd fmla="val 50000" name="adj"/>
              </a:avLst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$</a:t>
              </a:r>
              <a:endParaRPr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5429650" y="3037675"/>
              <a:ext cx="95400" cy="3291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5583838" y="3037675"/>
              <a:ext cx="95400" cy="3291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5743575" y="3037675"/>
              <a:ext cx="95400" cy="3291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5895975" y="3037675"/>
              <a:ext cx="95400" cy="3291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4" name="Google Shape;1344;p56"/>
          <p:cNvGrpSpPr/>
          <p:nvPr/>
        </p:nvGrpSpPr>
        <p:grpSpPr>
          <a:xfrm>
            <a:off x="3652550" y="3257575"/>
            <a:ext cx="645600" cy="549225"/>
            <a:chOff x="5385625" y="2817550"/>
            <a:chExt cx="645600" cy="549225"/>
          </a:xfrm>
        </p:grpSpPr>
        <p:sp>
          <p:nvSpPr>
            <p:cNvPr id="1345" name="Google Shape;1345;p56"/>
            <p:cNvSpPr/>
            <p:nvPr/>
          </p:nvSpPr>
          <p:spPr>
            <a:xfrm>
              <a:off x="5385625" y="2817550"/>
              <a:ext cx="645600" cy="227400"/>
            </a:xfrm>
            <a:prstGeom prst="triangle">
              <a:avLst>
                <a:gd fmla="val 50000" name="adj"/>
              </a:avLst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$</a:t>
              </a:r>
              <a:endParaRPr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46" name="Google Shape;1346;p56"/>
            <p:cNvSpPr/>
            <p:nvPr/>
          </p:nvSpPr>
          <p:spPr>
            <a:xfrm>
              <a:off x="5429650" y="3037675"/>
              <a:ext cx="95400" cy="3291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5583838" y="3037675"/>
              <a:ext cx="95400" cy="3291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5743575" y="3037675"/>
              <a:ext cx="95400" cy="3291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5895975" y="3037675"/>
              <a:ext cx="95400" cy="3291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50" name="Google Shape;1350;p56"/>
          <p:cNvSpPr txBox="1"/>
          <p:nvPr/>
        </p:nvSpPr>
        <p:spPr>
          <a:xfrm>
            <a:off x="1413725" y="3135850"/>
            <a:ext cx="7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-$$$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1" name="Google Shape;1351;p56"/>
          <p:cNvSpPr txBox="1"/>
          <p:nvPr/>
        </p:nvSpPr>
        <p:spPr>
          <a:xfrm>
            <a:off x="4357725" y="3135850"/>
            <a:ext cx="7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+$</a:t>
            </a:r>
            <a:endParaRPr b="1"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2" name="Google Shape;1352;p56"/>
          <p:cNvSpPr txBox="1"/>
          <p:nvPr/>
        </p:nvSpPr>
        <p:spPr>
          <a:xfrm>
            <a:off x="7472750" y="3135850"/>
            <a:ext cx="7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+$$</a:t>
            </a:r>
            <a:endParaRPr b="1"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3" name="Google Shape;1353;p56"/>
          <p:cNvSpPr/>
          <p:nvPr/>
        </p:nvSpPr>
        <p:spPr>
          <a:xfrm>
            <a:off x="3706700" y="809550"/>
            <a:ext cx="645600" cy="279300"/>
          </a:xfrm>
          <a:prstGeom prst="wedgeRectCallout">
            <a:avLst>
              <a:gd fmla="val 5484" name="adj1"/>
              <a:gd fmla="val 79684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4" name="Google Shape;1354;p56"/>
          <p:cNvSpPr/>
          <p:nvPr/>
        </p:nvSpPr>
        <p:spPr>
          <a:xfrm>
            <a:off x="6807600" y="830000"/>
            <a:ext cx="645600" cy="279300"/>
          </a:xfrm>
          <a:prstGeom prst="wedgeRectCallout">
            <a:avLst>
              <a:gd fmla="val 5484" name="adj1"/>
              <a:gd fmla="val 79684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$$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5" name="Google Shape;1355;p56"/>
          <p:cNvSpPr txBox="1"/>
          <p:nvPr/>
        </p:nvSpPr>
        <p:spPr>
          <a:xfrm>
            <a:off x="2273425" y="2360850"/>
            <a:ext cx="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✅</a:t>
            </a:r>
            <a:endParaRPr sz="2700"/>
          </a:p>
        </p:txBody>
      </p:sp>
      <p:sp>
        <p:nvSpPr>
          <p:cNvPr id="1356" name="Google Shape;1356;p56"/>
          <p:cNvSpPr txBox="1"/>
          <p:nvPr/>
        </p:nvSpPr>
        <p:spPr>
          <a:xfrm>
            <a:off x="5311425" y="2360850"/>
            <a:ext cx="4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✅</a:t>
            </a:r>
            <a:endParaRPr sz="2700"/>
          </a:p>
        </p:txBody>
      </p:sp>
      <p:sp>
        <p:nvSpPr>
          <p:cNvPr id="1357" name="Google Shape;1357;p56"/>
          <p:cNvSpPr txBox="1"/>
          <p:nvPr/>
        </p:nvSpPr>
        <p:spPr>
          <a:xfrm>
            <a:off x="2248625" y="2397200"/>
            <a:ext cx="5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❌</a:t>
            </a:r>
            <a:endParaRPr sz="2700"/>
          </a:p>
        </p:txBody>
      </p:sp>
      <p:sp>
        <p:nvSpPr>
          <p:cNvPr id="1358" name="Google Shape;1358;p56"/>
          <p:cNvSpPr txBox="1"/>
          <p:nvPr/>
        </p:nvSpPr>
        <p:spPr>
          <a:xfrm>
            <a:off x="4357725" y="3135850"/>
            <a:ext cx="7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-$$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9" name="Google Shape;1359;p56"/>
          <p:cNvSpPr txBox="1"/>
          <p:nvPr/>
        </p:nvSpPr>
        <p:spPr>
          <a:xfrm>
            <a:off x="1385175" y="4411850"/>
            <a:ext cx="582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Agent should be responsible for payment</a:t>
            </a:r>
            <a:endParaRPr b="1"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4" name="Google Shape;1364;p57"/>
          <p:cNvGrpSpPr/>
          <p:nvPr/>
        </p:nvGrpSpPr>
        <p:grpSpPr>
          <a:xfrm>
            <a:off x="0" y="0"/>
            <a:ext cx="975714" cy="253200"/>
            <a:chOff x="0" y="0"/>
            <a:chExt cx="1390500" cy="253200"/>
          </a:xfrm>
        </p:grpSpPr>
        <p:sp>
          <p:nvSpPr>
            <p:cNvPr id="1365" name="Google Shape;1365;p57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7"/>
            <p:cNvSpPr/>
            <p:nvPr/>
          </p:nvSpPr>
          <p:spPr>
            <a:xfrm>
              <a:off x="0" y="0"/>
              <a:ext cx="13905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Solution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367" name="Google Shape;1367;p57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Autonomous payments with authorization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8" name="Google Shape;1368;p57"/>
          <p:cNvGrpSpPr/>
          <p:nvPr/>
        </p:nvGrpSpPr>
        <p:grpSpPr>
          <a:xfrm>
            <a:off x="5329843" y="2154271"/>
            <a:ext cx="565884" cy="587160"/>
            <a:chOff x="3298100" y="1841598"/>
            <a:chExt cx="537300" cy="611052"/>
          </a:xfrm>
        </p:grpSpPr>
        <p:sp>
          <p:nvSpPr>
            <p:cNvPr id="1369" name="Google Shape;1369;p57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0" name="Google Shape;1370;p57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1" name="Google Shape;1371;p57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2" name="Google Shape;1372;p57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3" name="Google Shape;1373;p57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4" name="Google Shape;1374;p57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5" name="Google Shape;1375;p57"/>
          <p:cNvGrpSpPr/>
          <p:nvPr/>
        </p:nvGrpSpPr>
        <p:grpSpPr>
          <a:xfrm>
            <a:off x="7835183" y="2247346"/>
            <a:ext cx="327174" cy="400935"/>
            <a:chOff x="409650" y="728275"/>
            <a:chExt cx="327600" cy="418775"/>
          </a:xfrm>
        </p:grpSpPr>
        <p:sp>
          <p:nvSpPr>
            <p:cNvPr id="1376" name="Google Shape;1376;p57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7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1378" name="Google Shape;1378;p57"/>
          <p:cNvCxnSpPr/>
          <p:nvPr/>
        </p:nvCxnSpPr>
        <p:spPr>
          <a:xfrm rot="10800000">
            <a:off x="5976828" y="2480488"/>
            <a:ext cx="1777200" cy="2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79" name="Google Shape;1379;p57"/>
          <p:cNvSpPr txBox="1"/>
          <p:nvPr/>
        </p:nvSpPr>
        <p:spPr>
          <a:xfrm>
            <a:off x="6620129" y="1822874"/>
            <a:ext cx="76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Ask</a:t>
            </a:r>
            <a:endParaRPr/>
          </a:p>
        </p:txBody>
      </p:sp>
      <p:grpSp>
        <p:nvGrpSpPr>
          <p:cNvPr id="1380" name="Google Shape;1380;p57"/>
          <p:cNvGrpSpPr/>
          <p:nvPr/>
        </p:nvGrpSpPr>
        <p:grpSpPr>
          <a:xfrm>
            <a:off x="1223669" y="2008285"/>
            <a:ext cx="440448" cy="316209"/>
            <a:chOff x="1990725" y="3603886"/>
            <a:chExt cx="418200" cy="329076"/>
          </a:xfrm>
        </p:grpSpPr>
        <p:sp>
          <p:nvSpPr>
            <p:cNvPr id="1381" name="Google Shape;1381;p57"/>
            <p:cNvSpPr/>
            <p:nvPr/>
          </p:nvSpPr>
          <p:spPr>
            <a:xfrm>
              <a:off x="1990725" y="3822863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2" name="Google Shape;1382;p57"/>
            <p:cNvSpPr/>
            <p:nvPr/>
          </p:nvSpPr>
          <p:spPr>
            <a:xfrm>
              <a:off x="1990725" y="3766450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3" name="Google Shape;1383;p57"/>
            <p:cNvSpPr/>
            <p:nvPr/>
          </p:nvSpPr>
          <p:spPr>
            <a:xfrm>
              <a:off x="1990725" y="3712262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4" name="Google Shape;1384;p57"/>
            <p:cNvSpPr/>
            <p:nvPr/>
          </p:nvSpPr>
          <p:spPr>
            <a:xfrm>
              <a:off x="1990725" y="3655248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5" name="Google Shape;1385;p57"/>
            <p:cNvSpPr/>
            <p:nvPr/>
          </p:nvSpPr>
          <p:spPr>
            <a:xfrm>
              <a:off x="1990725" y="3603886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86" name="Google Shape;1386;p57"/>
          <p:cNvCxnSpPr/>
          <p:nvPr/>
        </p:nvCxnSpPr>
        <p:spPr>
          <a:xfrm rot="10800000">
            <a:off x="3976053" y="1603846"/>
            <a:ext cx="1135800" cy="768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387" name="Google Shape;1387;p57"/>
          <p:cNvGrpSpPr/>
          <p:nvPr/>
        </p:nvGrpSpPr>
        <p:grpSpPr>
          <a:xfrm>
            <a:off x="3340135" y="1341858"/>
            <a:ext cx="565884" cy="587160"/>
            <a:chOff x="3298100" y="1841598"/>
            <a:chExt cx="537300" cy="611052"/>
          </a:xfrm>
        </p:grpSpPr>
        <p:sp>
          <p:nvSpPr>
            <p:cNvPr id="1388" name="Google Shape;1388;p57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9" name="Google Shape;1389;p57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2" name="Google Shape;1392;p57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94" name="Google Shape;1394;p57"/>
          <p:cNvSpPr txBox="1"/>
          <p:nvPr/>
        </p:nvSpPr>
        <p:spPr>
          <a:xfrm>
            <a:off x="4486216" y="1296952"/>
            <a:ext cx="76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Ask</a:t>
            </a:r>
            <a:endParaRPr/>
          </a:p>
        </p:txBody>
      </p:sp>
      <p:cxnSp>
        <p:nvCxnSpPr>
          <p:cNvPr id="1395" name="Google Shape;1395;p57"/>
          <p:cNvCxnSpPr/>
          <p:nvPr/>
        </p:nvCxnSpPr>
        <p:spPr>
          <a:xfrm flipH="1">
            <a:off x="1827663" y="1739744"/>
            <a:ext cx="1460700" cy="324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96" name="Google Shape;1396;p57"/>
          <p:cNvSpPr txBox="1"/>
          <p:nvPr/>
        </p:nvSpPr>
        <p:spPr>
          <a:xfrm>
            <a:off x="1857574" y="1489167"/>
            <a:ext cx="106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/>
          </a:p>
        </p:txBody>
      </p:sp>
      <p:grpSp>
        <p:nvGrpSpPr>
          <p:cNvPr id="1397" name="Google Shape;1397;p57"/>
          <p:cNvGrpSpPr/>
          <p:nvPr/>
        </p:nvGrpSpPr>
        <p:grpSpPr>
          <a:xfrm>
            <a:off x="2158407" y="3253341"/>
            <a:ext cx="765571" cy="691560"/>
            <a:chOff x="1262025" y="1364750"/>
            <a:chExt cx="726900" cy="719700"/>
          </a:xfrm>
        </p:grpSpPr>
        <p:sp>
          <p:nvSpPr>
            <p:cNvPr id="1398" name="Google Shape;1398;p57"/>
            <p:cNvSpPr/>
            <p:nvPr/>
          </p:nvSpPr>
          <p:spPr>
            <a:xfrm>
              <a:off x="1262025" y="13647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9" name="Google Shape;1399;p57"/>
            <p:cNvSpPr/>
            <p:nvPr/>
          </p:nvSpPr>
          <p:spPr>
            <a:xfrm>
              <a:off x="1262025" y="15171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57"/>
            <p:cNvSpPr/>
            <p:nvPr/>
          </p:nvSpPr>
          <p:spPr>
            <a:xfrm>
              <a:off x="1262025" y="16695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1" name="Google Shape;1401;p57"/>
            <p:cNvSpPr/>
            <p:nvPr/>
          </p:nvSpPr>
          <p:spPr>
            <a:xfrm>
              <a:off x="1262025" y="18219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2" name="Google Shape;1402;p57"/>
            <p:cNvSpPr/>
            <p:nvPr/>
          </p:nvSpPr>
          <p:spPr>
            <a:xfrm>
              <a:off x="1262025" y="19743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3" name="Google Shape;1403;p57"/>
            <p:cNvSpPr/>
            <p:nvPr/>
          </p:nvSpPr>
          <p:spPr>
            <a:xfrm>
              <a:off x="1566825" y="14409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4" name="Google Shape;1404;p57"/>
            <p:cNvSpPr/>
            <p:nvPr/>
          </p:nvSpPr>
          <p:spPr>
            <a:xfrm>
              <a:off x="1566825" y="15933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57"/>
            <p:cNvSpPr/>
            <p:nvPr/>
          </p:nvSpPr>
          <p:spPr>
            <a:xfrm>
              <a:off x="1566825" y="17457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6" name="Google Shape;1406;p57"/>
            <p:cNvSpPr/>
            <p:nvPr/>
          </p:nvSpPr>
          <p:spPr>
            <a:xfrm>
              <a:off x="1566825" y="18981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7" name="Google Shape;1407;p57"/>
            <p:cNvSpPr/>
            <p:nvPr/>
          </p:nvSpPr>
          <p:spPr>
            <a:xfrm>
              <a:off x="1871625" y="15171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8" name="Google Shape;1408;p57"/>
            <p:cNvSpPr/>
            <p:nvPr/>
          </p:nvSpPr>
          <p:spPr>
            <a:xfrm>
              <a:off x="1871625" y="16695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9" name="Google Shape;1409;p57"/>
            <p:cNvSpPr/>
            <p:nvPr/>
          </p:nvSpPr>
          <p:spPr>
            <a:xfrm>
              <a:off x="1871625" y="1821950"/>
              <a:ext cx="117300" cy="1101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10" name="Google Shape;1410;p57"/>
            <p:cNvCxnSpPr>
              <a:stCxn id="1398" idx="6"/>
              <a:endCxn id="1403" idx="2"/>
            </p:cNvCxnSpPr>
            <p:nvPr/>
          </p:nvCxnSpPr>
          <p:spPr>
            <a:xfrm>
              <a:off x="1379325" y="1419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1" name="Google Shape;1411;p57"/>
            <p:cNvCxnSpPr>
              <a:stCxn id="1398" idx="6"/>
              <a:endCxn id="1404" idx="2"/>
            </p:cNvCxnSpPr>
            <p:nvPr/>
          </p:nvCxnSpPr>
          <p:spPr>
            <a:xfrm>
              <a:off x="1379325" y="1419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2" name="Google Shape;1412;p57"/>
            <p:cNvCxnSpPr>
              <a:stCxn id="1398" idx="6"/>
              <a:endCxn id="1405" idx="2"/>
            </p:cNvCxnSpPr>
            <p:nvPr/>
          </p:nvCxnSpPr>
          <p:spPr>
            <a:xfrm>
              <a:off x="1379325" y="14198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3" name="Google Shape;1413;p57"/>
            <p:cNvCxnSpPr>
              <a:stCxn id="1398" idx="6"/>
              <a:endCxn id="1406" idx="2"/>
            </p:cNvCxnSpPr>
            <p:nvPr/>
          </p:nvCxnSpPr>
          <p:spPr>
            <a:xfrm>
              <a:off x="1379325" y="14198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4" name="Google Shape;1414;p57"/>
            <p:cNvCxnSpPr>
              <a:stCxn id="1399" idx="6"/>
              <a:endCxn id="1406" idx="2"/>
            </p:cNvCxnSpPr>
            <p:nvPr/>
          </p:nvCxnSpPr>
          <p:spPr>
            <a:xfrm>
              <a:off x="13793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5" name="Google Shape;1415;p57"/>
            <p:cNvCxnSpPr>
              <a:stCxn id="1399" idx="6"/>
              <a:endCxn id="1405" idx="2"/>
            </p:cNvCxnSpPr>
            <p:nvPr/>
          </p:nvCxnSpPr>
          <p:spPr>
            <a:xfrm>
              <a:off x="13793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6" name="Google Shape;1416;p57"/>
            <p:cNvCxnSpPr>
              <a:stCxn id="1399" idx="6"/>
              <a:endCxn id="1404" idx="2"/>
            </p:cNvCxnSpPr>
            <p:nvPr/>
          </p:nvCxnSpPr>
          <p:spPr>
            <a:xfrm>
              <a:off x="13793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7" name="Google Shape;1417;p57"/>
            <p:cNvCxnSpPr>
              <a:stCxn id="1399" idx="6"/>
              <a:endCxn id="1403" idx="2"/>
            </p:cNvCxnSpPr>
            <p:nvPr/>
          </p:nvCxnSpPr>
          <p:spPr>
            <a:xfrm flipH="1" rot="10800000">
              <a:off x="13793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8" name="Google Shape;1418;p57"/>
            <p:cNvCxnSpPr>
              <a:stCxn id="1400" idx="6"/>
              <a:endCxn id="1406" idx="2"/>
            </p:cNvCxnSpPr>
            <p:nvPr/>
          </p:nvCxnSpPr>
          <p:spPr>
            <a:xfrm>
              <a:off x="13793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9" name="Google Shape;1419;p57"/>
            <p:cNvCxnSpPr>
              <a:stCxn id="1400" idx="6"/>
              <a:endCxn id="1405" idx="2"/>
            </p:cNvCxnSpPr>
            <p:nvPr/>
          </p:nvCxnSpPr>
          <p:spPr>
            <a:xfrm>
              <a:off x="13793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0" name="Google Shape;1420;p57"/>
            <p:cNvCxnSpPr>
              <a:stCxn id="1400" idx="6"/>
              <a:endCxn id="1404" idx="2"/>
            </p:cNvCxnSpPr>
            <p:nvPr/>
          </p:nvCxnSpPr>
          <p:spPr>
            <a:xfrm flipH="1" rot="10800000">
              <a:off x="13793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1" name="Google Shape;1421;p57"/>
            <p:cNvCxnSpPr>
              <a:stCxn id="1400" idx="6"/>
              <a:endCxn id="1403" idx="2"/>
            </p:cNvCxnSpPr>
            <p:nvPr/>
          </p:nvCxnSpPr>
          <p:spPr>
            <a:xfrm flipH="1" rot="10800000">
              <a:off x="13793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2" name="Google Shape;1422;p57"/>
            <p:cNvCxnSpPr>
              <a:stCxn id="1401" idx="6"/>
              <a:endCxn id="1406" idx="2"/>
            </p:cNvCxnSpPr>
            <p:nvPr/>
          </p:nvCxnSpPr>
          <p:spPr>
            <a:xfrm>
              <a:off x="13793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3" name="Google Shape;1423;p57"/>
            <p:cNvCxnSpPr>
              <a:stCxn id="1401" idx="6"/>
              <a:endCxn id="1405" idx="2"/>
            </p:cNvCxnSpPr>
            <p:nvPr/>
          </p:nvCxnSpPr>
          <p:spPr>
            <a:xfrm flipH="1" rot="10800000">
              <a:off x="13793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4" name="Google Shape;1424;p57"/>
            <p:cNvCxnSpPr>
              <a:stCxn id="1401" idx="6"/>
              <a:endCxn id="1404" idx="2"/>
            </p:cNvCxnSpPr>
            <p:nvPr/>
          </p:nvCxnSpPr>
          <p:spPr>
            <a:xfrm flipH="1" rot="10800000">
              <a:off x="13793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5" name="Google Shape;1425;p57"/>
            <p:cNvCxnSpPr>
              <a:stCxn id="1401" idx="6"/>
              <a:endCxn id="1403" idx="2"/>
            </p:cNvCxnSpPr>
            <p:nvPr/>
          </p:nvCxnSpPr>
          <p:spPr>
            <a:xfrm flipH="1" rot="10800000">
              <a:off x="1379325" y="14960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6" name="Google Shape;1426;p57"/>
            <p:cNvCxnSpPr>
              <a:stCxn id="1402" idx="6"/>
              <a:endCxn id="1403" idx="2"/>
            </p:cNvCxnSpPr>
            <p:nvPr/>
          </p:nvCxnSpPr>
          <p:spPr>
            <a:xfrm flipH="1" rot="10800000">
              <a:off x="1379325" y="14960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7" name="Google Shape;1427;p57"/>
            <p:cNvCxnSpPr>
              <a:stCxn id="1402" idx="6"/>
              <a:endCxn id="1404" idx="2"/>
            </p:cNvCxnSpPr>
            <p:nvPr/>
          </p:nvCxnSpPr>
          <p:spPr>
            <a:xfrm flipH="1" rot="10800000">
              <a:off x="1379325" y="16484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8" name="Google Shape;1428;p57"/>
            <p:cNvCxnSpPr>
              <a:stCxn id="1402" idx="6"/>
              <a:endCxn id="1405" idx="2"/>
            </p:cNvCxnSpPr>
            <p:nvPr/>
          </p:nvCxnSpPr>
          <p:spPr>
            <a:xfrm flipH="1" rot="10800000">
              <a:off x="1379325" y="1800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9" name="Google Shape;1429;p57"/>
            <p:cNvCxnSpPr>
              <a:stCxn id="1402" idx="6"/>
              <a:endCxn id="1406" idx="2"/>
            </p:cNvCxnSpPr>
            <p:nvPr/>
          </p:nvCxnSpPr>
          <p:spPr>
            <a:xfrm flipH="1" rot="10800000">
              <a:off x="1379325" y="1953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0" name="Google Shape;1430;p57"/>
            <p:cNvCxnSpPr>
              <a:stCxn id="1403" idx="6"/>
              <a:endCxn id="1407" idx="2"/>
            </p:cNvCxnSpPr>
            <p:nvPr/>
          </p:nvCxnSpPr>
          <p:spPr>
            <a:xfrm>
              <a:off x="16841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1" name="Google Shape;1431;p57"/>
            <p:cNvCxnSpPr>
              <a:stCxn id="1404" idx="6"/>
              <a:endCxn id="1407" idx="2"/>
            </p:cNvCxnSpPr>
            <p:nvPr/>
          </p:nvCxnSpPr>
          <p:spPr>
            <a:xfrm flipH="1" rot="10800000">
              <a:off x="16841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2" name="Google Shape;1432;p57"/>
            <p:cNvCxnSpPr>
              <a:stCxn id="1405" idx="6"/>
              <a:endCxn id="1407" idx="2"/>
            </p:cNvCxnSpPr>
            <p:nvPr/>
          </p:nvCxnSpPr>
          <p:spPr>
            <a:xfrm flipH="1" rot="10800000">
              <a:off x="16841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3" name="Google Shape;1433;p57"/>
            <p:cNvCxnSpPr>
              <a:stCxn id="1406" idx="6"/>
              <a:endCxn id="1407" idx="2"/>
            </p:cNvCxnSpPr>
            <p:nvPr/>
          </p:nvCxnSpPr>
          <p:spPr>
            <a:xfrm flipH="1" rot="10800000">
              <a:off x="16841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4" name="Google Shape;1434;p57"/>
            <p:cNvCxnSpPr>
              <a:stCxn id="1403" idx="6"/>
              <a:endCxn id="1408" idx="2"/>
            </p:cNvCxnSpPr>
            <p:nvPr/>
          </p:nvCxnSpPr>
          <p:spPr>
            <a:xfrm>
              <a:off x="16841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5" name="Google Shape;1435;p57"/>
            <p:cNvCxnSpPr>
              <a:stCxn id="1404" idx="6"/>
              <a:endCxn id="1408" idx="2"/>
            </p:cNvCxnSpPr>
            <p:nvPr/>
          </p:nvCxnSpPr>
          <p:spPr>
            <a:xfrm>
              <a:off x="16841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6" name="Google Shape;1436;p57"/>
            <p:cNvCxnSpPr>
              <a:stCxn id="1405" idx="6"/>
              <a:endCxn id="1408" idx="2"/>
            </p:cNvCxnSpPr>
            <p:nvPr/>
          </p:nvCxnSpPr>
          <p:spPr>
            <a:xfrm flipH="1" rot="10800000">
              <a:off x="16841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7" name="Google Shape;1437;p57"/>
            <p:cNvCxnSpPr>
              <a:stCxn id="1406" idx="6"/>
              <a:endCxn id="1409" idx="2"/>
            </p:cNvCxnSpPr>
            <p:nvPr/>
          </p:nvCxnSpPr>
          <p:spPr>
            <a:xfrm flipH="1" rot="10800000">
              <a:off x="16841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8" name="Google Shape;1438;p57"/>
            <p:cNvCxnSpPr>
              <a:stCxn id="1403" idx="6"/>
              <a:endCxn id="1409" idx="3"/>
            </p:cNvCxnSpPr>
            <p:nvPr/>
          </p:nvCxnSpPr>
          <p:spPr>
            <a:xfrm>
              <a:off x="1684125" y="1496000"/>
              <a:ext cx="204600" cy="420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9" name="Google Shape;1439;p57"/>
            <p:cNvCxnSpPr>
              <a:stCxn id="1406" idx="6"/>
              <a:endCxn id="1408" idx="2"/>
            </p:cNvCxnSpPr>
            <p:nvPr/>
          </p:nvCxnSpPr>
          <p:spPr>
            <a:xfrm flipH="1" rot="10800000">
              <a:off x="16841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0" name="Google Shape;1440;p57"/>
            <p:cNvCxnSpPr>
              <a:stCxn id="1405" idx="6"/>
              <a:endCxn id="1409" idx="2"/>
            </p:cNvCxnSpPr>
            <p:nvPr/>
          </p:nvCxnSpPr>
          <p:spPr>
            <a:xfrm>
              <a:off x="16841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1" name="Google Shape;1441;p57"/>
            <p:cNvCxnSpPr>
              <a:stCxn id="1404" idx="6"/>
              <a:endCxn id="1409" idx="2"/>
            </p:cNvCxnSpPr>
            <p:nvPr/>
          </p:nvCxnSpPr>
          <p:spPr>
            <a:xfrm>
              <a:off x="16841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42" name="Google Shape;1442;p57"/>
          <p:cNvCxnSpPr/>
          <p:nvPr/>
        </p:nvCxnSpPr>
        <p:spPr>
          <a:xfrm flipH="1">
            <a:off x="2959930" y="2073163"/>
            <a:ext cx="510000" cy="1255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43" name="Google Shape;1443;p57"/>
          <p:cNvSpPr txBox="1"/>
          <p:nvPr/>
        </p:nvSpPr>
        <p:spPr>
          <a:xfrm>
            <a:off x="1814749" y="2699018"/>
            <a:ext cx="145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Inference</a:t>
            </a:r>
            <a:endParaRPr/>
          </a:p>
        </p:txBody>
      </p:sp>
      <p:grpSp>
        <p:nvGrpSpPr>
          <p:cNvPr id="1444" name="Google Shape;1444;p57"/>
          <p:cNvGrpSpPr/>
          <p:nvPr/>
        </p:nvGrpSpPr>
        <p:grpSpPr>
          <a:xfrm>
            <a:off x="2122370" y="4276356"/>
            <a:ext cx="837745" cy="730146"/>
            <a:chOff x="3684021" y="3357425"/>
            <a:chExt cx="795428" cy="759857"/>
          </a:xfrm>
        </p:grpSpPr>
        <p:grpSp>
          <p:nvGrpSpPr>
            <p:cNvPr id="1445" name="Google Shape;1445;p57"/>
            <p:cNvGrpSpPr/>
            <p:nvPr/>
          </p:nvGrpSpPr>
          <p:grpSpPr>
            <a:xfrm rot="-1561617">
              <a:off x="3796582" y="3427411"/>
              <a:ext cx="462258" cy="619885"/>
              <a:chOff x="4607875" y="2934950"/>
              <a:chExt cx="462252" cy="619876"/>
            </a:xfrm>
          </p:grpSpPr>
          <p:sp>
            <p:nvSpPr>
              <p:cNvPr id="1446" name="Google Shape;1446;p57"/>
              <p:cNvSpPr/>
              <p:nvPr/>
            </p:nvSpPr>
            <p:spPr>
              <a:xfrm>
                <a:off x="4607875" y="2934950"/>
                <a:ext cx="315522" cy="388854"/>
              </a:xfrm>
              <a:prstGeom prst="lightningBolt">
                <a:avLst/>
              </a:prstGeom>
              <a:solidFill>
                <a:srgbClr val="1D1C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47" name="Google Shape;1447;p57"/>
              <p:cNvSpPr/>
              <p:nvPr/>
            </p:nvSpPr>
            <p:spPr>
              <a:xfrm rot="-2159208">
                <a:off x="4887661" y="3225857"/>
                <a:ext cx="93431" cy="33333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48" name="Google Shape;1448;p57"/>
            <p:cNvGrpSpPr/>
            <p:nvPr/>
          </p:nvGrpSpPr>
          <p:grpSpPr>
            <a:xfrm rot="-1394850">
              <a:off x="3817858" y="3451450"/>
              <a:ext cx="571962" cy="571811"/>
              <a:chOff x="5977390" y="3299344"/>
              <a:chExt cx="571967" cy="571816"/>
            </a:xfrm>
          </p:grpSpPr>
          <p:sp>
            <p:nvSpPr>
              <p:cNvPr id="1449" name="Google Shape;1449;p57"/>
              <p:cNvSpPr/>
              <p:nvPr/>
            </p:nvSpPr>
            <p:spPr>
              <a:xfrm rot="-2700000">
                <a:off x="6114413" y="3470185"/>
                <a:ext cx="496389" cy="31820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0" name="Google Shape;1450;p57"/>
              <p:cNvSpPr/>
              <p:nvPr/>
            </p:nvSpPr>
            <p:spPr>
              <a:xfrm rot="-2700000">
                <a:off x="5960698" y="3639657"/>
                <a:ext cx="384383" cy="112006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451" name="Google Shape;1451;p57"/>
              <p:cNvCxnSpPr/>
              <p:nvPr/>
            </p:nvCxnSpPr>
            <p:spPr>
              <a:xfrm rot="-2700000">
                <a:off x="5988198" y="3687186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2" name="Google Shape;1452;p57"/>
              <p:cNvCxnSpPr/>
              <p:nvPr/>
            </p:nvCxnSpPr>
            <p:spPr>
              <a:xfrm rot="-2700000">
                <a:off x="6011034" y="3710022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cxnSp>
        <p:nvCxnSpPr>
          <p:cNvPr id="1453" name="Google Shape;1453;p57"/>
          <p:cNvCxnSpPr/>
          <p:nvPr/>
        </p:nvCxnSpPr>
        <p:spPr>
          <a:xfrm flipH="1">
            <a:off x="2923951" y="2832678"/>
            <a:ext cx="2163600" cy="1699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54" name="Google Shape;1454;p57"/>
          <p:cNvSpPr txBox="1"/>
          <p:nvPr/>
        </p:nvSpPr>
        <p:spPr>
          <a:xfrm>
            <a:off x="3437889" y="3328272"/>
            <a:ext cx="83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Use</a:t>
            </a:r>
            <a:endParaRPr b="1" sz="2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5" name="Google Shape;1455;p57"/>
          <p:cNvSpPr/>
          <p:nvPr/>
        </p:nvSpPr>
        <p:spPr>
          <a:xfrm>
            <a:off x="1777349" y="941950"/>
            <a:ext cx="1344600" cy="497100"/>
          </a:xfrm>
          <a:prstGeom prst="wedgeRectCallout">
            <a:avLst>
              <a:gd fmla="val 61210" name="adj1"/>
              <a:gd fmla="val 46708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$0.1 / call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6" name="Google Shape;1456;p57"/>
          <p:cNvSpPr/>
          <p:nvPr/>
        </p:nvSpPr>
        <p:spPr>
          <a:xfrm>
            <a:off x="5150584" y="3004150"/>
            <a:ext cx="1344600" cy="497100"/>
          </a:xfrm>
          <a:prstGeom prst="wedgeRectCallout">
            <a:avLst>
              <a:gd fmla="val -21358" name="adj1"/>
              <a:gd fmla="val -80249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$2 / Mtokens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7" name="Google Shape;1457;p57"/>
          <p:cNvSpPr/>
          <p:nvPr/>
        </p:nvSpPr>
        <p:spPr>
          <a:xfrm>
            <a:off x="214650" y="1285133"/>
            <a:ext cx="1344600" cy="497100"/>
          </a:xfrm>
          <a:prstGeom prst="wedgeRectCallout">
            <a:avLst>
              <a:gd fmla="val 40652" name="adj1"/>
              <a:gd fmla="val 74125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$1 / record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8" name="Google Shape;1458;p57"/>
          <p:cNvSpPr/>
          <p:nvPr/>
        </p:nvSpPr>
        <p:spPr>
          <a:xfrm>
            <a:off x="432657" y="3289944"/>
            <a:ext cx="1344600" cy="497100"/>
          </a:xfrm>
          <a:prstGeom prst="wedgeRectCallout">
            <a:avLst>
              <a:gd fmla="val 67982" name="adj1"/>
              <a:gd fmla="val 1513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$0.1 / sample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9" name="Google Shape;1459;p57"/>
          <p:cNvSpPr/>
          <p:nvPr/>
        </p:nvSpPr>
        <p:spPr>
          <a:xfrm>
            <a:off x="432657" y="4369413"/>
            <a:ext cx="1344600" cy="497100"/>
          </a:xfrm>
          <a:prstGeom prst="wedgeRectCallout">
            <a:avLst>
              <a:gd fmla="val 67982" name="adj1"/>
              <a:gd fmla="val 1513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$0.1 / call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0" name="Google Shape;1460;p57"/>
          <p:cNvCxnSpPr/>
          <p:nvPr/>
        </p:nvCxnSpPr>
        <p:spPr>
          <a:xfrm rot="10800000">
            <a:off x="5992247" y="2550632"/>
            <a:ext cx="17463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1" name="Google Shape;1461;p57"/>
          <p:cNvSpPr txBox="1"/>
          <p:nvPr/>
        </p:nvSpPr>
        <p:spPr>
          <a:xfrm>
            <a:off x="6707911" y="2666972"/>
            <a:ext cx="145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Authorize</a:t>
            </a:r>
            <a:endParaRPr>
              <a:solidFill>
                <a:srgbClr val="FF9900"/>
              </a:solidFill>
            </a:endParaRPr>
          </a:p>
        </p:txBody>
      </p:sp>
      <p:cxnSp>
        <p:nvCxnSpPr>
          <p:cNvPr id="1462" name="Google Shape;1462;p57"/>
          <p:cNvCxnSpPr/>
          <p:nvPr/>
        </p:nvCxnSpPr>
        <p:spPr>
          <a:xfrm rot="10800000">
            <a:off x="3975907" y="1689279"/>
            <a:ext cx="1097400" cy="740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3" name="Google Shape;1463;p57"/>
          <p:cNvSpPr txBox="1"/>
          <p:nvPr/>
        </p:nvSpPr>
        <p:spPr>
          <a:xfrm>
            <a:off x="3662897" y="2313951"/>
            <a:ext cx="141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Authorize</a:t>
            </a:r>
            <a:endParaRPr/>
          </a:p>
        </p:txBody>
      </p:sp>
      <p:cxnSp>
        <p:nvCxnSpPr>
          <p:cNvPr id="1464" name="Google Shape;1464;p57"/>
          <p:cNvCxnSpPr/>
          <p:nvPr/>
        </p:nvCxnSpPr>
        <p:spPr>
          <a:xfrm flipH="1">
            <a:off x="2986888" y="2903160"/>
            <a:ext cx="2140500" cy="16851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5" name="Google Shape;1465;p57"/>
          <p:cNvSpPr txBox="1"/>
          <p:nvPr/>
        </p:nvSpPr>
        <p:spPr>
          <a:xfrm>
            <a:off x="3976006" y="3630797"/>
            <a:ext cx="68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Pay</a:t>
            </a:r>
            <a:endParaRPr/>
          </a:p>
        </p:txBody>
      </p:sp>
      <p:cxnSp>
        <p:nvCxnSpPr>
          <p:cNvPr id="1466" name="Google Shape;1466;p57"/>
          <p:cNvCxnSpPr/>
          <p:nvPr/>
        </p:nvCxnSpPr>
        <p:spPr>
          <a:xfrm flipH="1">
            <a:off x="3040902" y="2099420"/>
            <a:ext cx="486900" cy="1255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7" name="Google Shape;1467;p57"/>
          <p:cNvSpPr txBox="1"/>
          <p:nvPr/>
        </p:nvSpPr>
        <p:spPr>
          <a:xfrm>
            <a:off x="3223461" y="2642649"/>
            <a:ext cx="68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Pay</a:t>
            </a:r>
            <a:endParaRPr/>
          </a:p>
        </p:txBody>
      </p:sp>
      <p:cxnSp>
        <p:nvCxnSpPr>
          <p:cNvPr id="1468" name="Google Shape;1468;p57"/>
          <p:cNvCxnSpPr/>
          <p:nvPr/>
        </p:nvCxnSpPr>
        <p:spPr>
          <a:xfrm flipH="1">
            <a:off x="1858827" y="1796233"/>
            <a:ext cx="1452600" cy="338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9" name="Google Shape;1469;p57"/>
          <p:cNvSpPr txBox="1"/>
          <p:nvPr/>
        </p:nvSpPr>
        <p:spPr>
          <a:xfrm>
            <a:off x="2277527" y="1899121"/>
            <a:ext cx="68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Pay</a:t>
            </a:r>
            <a:endParaRPr/>
          </a:p>
        </p:txBody>
      </p:sp>
      <p:sp>
        <p:nvSpPr>
          <p:cNvPr id="1470" name="Google Shape;1470;p57"/>
          <p:cNvSpPr/>
          <p:nvPr/>
        </p:nvSpPr>
        <p:spPr>
          <a:xfrm>
            <a:off x="5782540" y="2618663"/>
            <a:ext cx="837600" cy="353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Budget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$20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1" name="Google Shape;1471;p57"/>
          <p:cNvSpPr/>
          <p:nvPr/>
        </p:nvSpPr>
        <p:spPr>
          <a:xfrm>
            <a:off x="3898440" y="1046291"/>
            <a:ext cx="837600" cy="353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Budget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$19.9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72" name="Google Shape;1472;p57"/>
          <p:cNvGrpSpPr/>
          <p:nvPr/>
        </p:nvGrpSpPr>
        <p:grpSpPr>
          <a:xfrm>
            <a:off x="4938604" y="2462006"/>
            <a:ext cx="358953" cy="338446"/>
            <a:chOff x="6596300" y="1597300"/>
            <a:chExt cx="587100" cy="590450"/>
          </a:xfrm>
        </p:grpSpPr>
        <p:sp>
          <p:nvSpPr>
            <p:cNvPr id="1473" name="Google Shape;1473;p57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4" name="Google Shape;1474;p57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5" name="Google Shape;1475;p57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6" name="Google Shape;1476;p57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7" name="Google Shape;1477;p57"/>
          <p:cNvGrpSpPr/>
          <p:nvPr/>
        </p:nvGrpSpPr>
        <p:grpSpPr>
          <a:xfrm>
            <a:off x="3711065" y="1852163"/>
            <a:ext cx="358953" cy="338446"/>
            <a:chOff x="6596300" y="1597300"/>
            <a:chExt cx="587100" cy="590450"/>
          </a:xfrm>
        </p:grpSpPr>
        <p:sp>
          <p:nvSpPr>
            <p:cNvPr id="1478" name="Google Shape;1478;p57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9" name="Google Shape;1479;p57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0" name="Google Shape;1480;p57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1" name="Google Shape;1481;p57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82" name="Google Shape;1482;p57"/>
          <p:cNvGrpSpPr/>
          <p:nvPr/>
        </p:nvGrpSpPr>
        <p:grpSpPr>
          <a:xfrm>
            <a:off x="1710641" y="2247667"/>
            <a:ext cx="358953" cy="338446"/>
            <a:chOff x="6596300" y="1597300"/>
            <a:chExt cx="587100" cy="590450"/>
          </a:xfrm>
        </p:grpSpPr>
        <p:sp>
          <p:nvSpPr>
            <p:cNvPr id="1483" name="Google Shape;1483;p57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4" name="Google Shape;1484;p57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5" name="Google Shape;1485;p57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6" name="Google Shape;1486;p57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87" name="Google Shape;1487;p57"/>
          <p:cNvGrpSpPr/>
          <p:nvPr/>
        </p:nvGrpSpPr>
        <p:grpSpPr>
          <a:xfrm>
            <a:off x="3001648" y="3337466"/>
            <a:ext cx="358953" cy="338446"/>
            <a:chOff x="6596300" y="1597300"/>
            <a:chExt cx="587100" cy="590450"/>
          </a:xfrm>
        </p:grpSpPr>
        <p:sp>
          <p:nvSpPr>
            <p:cNvPr id="1488" name="Google Shape;1488;p57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9" name="Google Shape;1489;p57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0" name="Google Shape;1490;p57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1" name="Google Shape;1491;p57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2" name="Google Shape;1492;p57"/>
          <p:cNvGrpSpPr/>
          <p:nvPr/>
        </p:nvGrpSpPr>
        <p:grpSpPr>
          <a:xfrm>
            <a:off x="2864735" y="4559147"/>
            <a:ext cx="358953" cy="338446"/>
            <a:chOff x="6596300" y="1597300"/>
            <a:chExt cx="587100" cy="590450"/>
          </a:xfrm>
        </p:grpSpPr>
        <p:sp>
          <p:nvSpPr>
            <p:cNvPr id="1493" name="Google Shape;1493;p57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4" name="Google Shape;1494;p57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5" name="Google Shape;1495;p57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6" name="Google Shape;1496;p57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7" name="Google Shape;1497;p57"/>
          <p:cNvGrpSpPr/>
          <p:nvPr/>
        </p:nvGrpSpPr>
        <p:grpSpPr>
          <a:xfrm>
            <a:off x="8160867" y="2626343"/>
            <a:ext cx="358953" cy="338446"/>
            <a:chOff x="6596300" y="1597300"/>
            <a:chExt cx="587100" cy="590450"/>
          </a:xfrm>
        </p:grpSpPr>
        <p:sp>
          <p:nvSpPr>
            <p:cNvPr id="1498" name="Google Shape;1498;p57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9" name="Google Shape;1499;p57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0" name="Google Shape;1500;p57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1" name="Google Shape;1501;p57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6" name="Google Shape;1506;p58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1507" name="Google Shape;1507;p58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8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Mission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509" name="Google Shape;15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25" y="1922700"/>
            <a:ext cx="8118925" cy="103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0" name="Google Shape;1510;p58"/>
          <p:cNvGrpSpPr/>
          <p:nvPr/>
        </p:nvGrpSpPr>
        <p:grpSpPr>
          <a:xfrm>
            <a:off x="305193" y="4008160"/>
            <a:ext cx="406323" cy="305646"/>
            <a:chOff x="1990725" y="3603886"/>
            <a:chExt cx="418200" cy="329076"/>
          </a:xfrm>
        </p:grpSpPr>
        <p:sp>
          <p:nvSpPr>
            <p:cNvPr id="1511" name="Google Shape;1511;p58"/>
            <p:cNvSpPr/>
            <p:nvPr/>
          </p:nvSpPr>
          <p:spPr>
            <a:xfrm>
              <a:off x="1990725" y="3822863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2" name="Google Shape;1512;p58"/>
            <p:cNvSpPr/>
            <p:nvPr/>
          </p:nvSpPr>
          <p:spPr>
            <a:xfrm>
              <a:off x="1990725" y="3766450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3" name="Google Shape;1513;p58"/>
            <p:cNvSpPr/>
            <p:nvPr/>
          </p:nvSpPr>
          <p:spPr>
            <a:xfrm>
              <a:off x="1990725" y="3712262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4" name="Google Shape;1514;p58"/>
            <p:cNvSpPr/>
            <p:nvPr/>
          </p:nvSpPr>
          <p:spPr>
            <a:xfrm>
              <a:off x="1990725" y="3655248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5" name="Google Shape;1515;p58"/>
            <p:cNvSpPr/>
            <p:nvPr/>
          </p:nvSpPr>
          <p:spPr>
            <a:xfrm>
              <a:off x="1990725" y="3603886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6" name="Google Shape;1516;p58"/>
          <p:cNvGrpSpPr/>
          <p:nvPr/>
        </p:nvGrpSpPr>
        <p:grpSpPr>
          <a:xfrm>
            <a:off x="2271845" y="3596753"/>
            <a:ext cx="706256" cy="668457"/>
            <a:chOff x="1262025" y="1364750"/>
            <a:chExt cx="726900" cy="719700"/>
          </a:xfrm>
        </p:grpSpPr>
        <p:sp>
          <p:nvSpPr>
            <p:cNvPr id="1517" name="Google Shape;1517;p58"/>
            <p:cNvSpPr/>
            <p:nvPr/>
          </p:nvSpPr>
          <p:spPr>
            <a:xfrm>
              <a:off x="1262025" y="1364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8" name="Google Shape;1518;p58"/>
            <p:cNvSpPr/>
            <p:nvPr/>
          </p:nvSpPr>
          <p:spPr>
            <a:xfrm>
              <a:off x="12620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9" name="Google Shape;1519;p58"/>
            <p:cNvSpPr/>
            <p:nvPr/>
          </p:nvSpPr>
          <p:spPr>
            <a:xfrm>
              <a:off x="12620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0" name="Google Shape;1520;p58"/>
            <p:cNvSpPr/>
            <p:nvPr/>
          </p:nvSpPr>
          <p:spPr>
            <a:xfrm>
              <a:off x="12620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1" name="Google Shape;1521;p58"/>
            <p:cNvSpPr/>
            <p:nvPr/>
          </p:nvSpPr>
          <p:spPr>
            <a:xfrm>
              <a:off x="1262025" y="1974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2" name="Google Shape;1522;p58"/>
            <p:cNvSpPr/>
            <p:nvPr/>
          </p:nvSpPr>
          <p:spPr>
            <a:xfrm>
              <a:off x="1566825" y="1440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3" name="Google Shape;1523;p58"/>
            <p:cNvSpPr/>
            <p:nvPr/>
          </p:nvSpPr>
          <p:spPr>
            <a:xfrm>
              <a:off x="1566825" y="1593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4" name="Google Shape;1524;p58"/>
            <p:cNvSpPr/>
            <p:nvPr/>
          </p:nvSpPr>
          <p:spPr>
            <a:xfrm>
              <a:off x="1566825" y="1745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5" name="Google Shape;1525;p58"/>
            <p:cNvSpPr/>
            <p:nvPr/>
          </p:nvSpPr>
          <p:spPr>
            <a:xfrm>
              <a:off x="1566825" y="1898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6" name="Google Shape;1526;p58"/>
            <p:cNvSpPr/>
            <p:nvPr/>
          </p:nvSpPr>
          <p:spPr>
            <a:xfrm>
              <a:off x="18716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7" name="Google Shape;1527;p58"/>
            <p:cNvSpPr/>
            <p:nvPr/>
          </p:nvSpPr>
          <p:spPr>
            <a:xfrm>
              <a:off x="18716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8" name="Google Shape;1528;p58"/>
            <p:cNvSpPr/>
            <p:nvPr/>
          </p:nvSpPr>
          <p:spPr>
            <a:xfrm>
              <a:off x="18716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29" name="Google Shape;1529;p58"/>
            <p:cNvCxnSpPr>
              <a:stCxn id="1517" idx="6"/>
              <a:endCxn id="1522" idx="2"/>
            </p:cNvCxnSpPr>
            <p:nvPr/>
          </p:nvCxnSpPr>
          <p:spPr>
            <a:xfrm>
              <a:off x="1379325" y="1419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0" name="Google Shape;1530;p58"/>
            <p:cNvCxnSpPr>
              <a:stCxn id="1517" idx="6"/>
              <a:endCxn id="1523" idx="2"/>
            </p:cNvCxnSpPr>
            <p:nvPr/>
          </p:nvCxnSpPr>
          <p:spPr>
            <a:xfrm>
              <a:off x="1379325" y="1419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1" name="Google Shape;1531;p58"/>
            <p:cNvCxnSpPr>
              <a:stCxn id="1517" idx="6"/>
              <a:endCxn id="1524" idx="2"/>
            </p:cNvCxnSpPr>
            <p:nvPr/>
          </p:nvCxnSpPr>
          <p:spPr>
            <a:xfrm>
              <a:off x="1379325" y="14198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2" name="Google Shape;1532;p58"/>
            <p:cNvCxnSpPr>
              <a:stCxn id="1517" idx="6"/>
              <a:endCxn id="1525" idx="2"/>
            </p:cNvCxnSpPr>
            <p:nvPr/>
          </p:nvCxnSpPr>
          <p:spPr>
            <a:xfrm>
              <a:off x="1379325" y="14198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3" name="Google Shape;1533;p58"/>
            <p:cNvCxnSpPr>
              <a:stCxn id="1518" idx="6"/>
              <a:endCxn id="1525" idx="2"/>
            </p:cNvCxnSpPr>
            <p:nvPr/>
          </p:nvCxnSpPr>
          <p:spPr>
            <a:xfrm>
              <a:off x="13793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4" name="Google Shape;1534;p58"/>
            <p:cNvCxnSpPr>
              <a:stCxn id="1518" idx="6"/>
              <a:endCxn id="1524" idx="2"/>
            </p:cNvCxnSpPr>
            <p:nvPr/>
          </p:nvCxnSpPr>
          <p:spPr>
            <a:xfrm>
              <a:off x="13793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5" name="Google Shape;1535;p58"/>
            <p:cNvCxnSpPr>
              <a:stCxn id="1518" idx="6"/>
              <a:endCxn id="1523" idx="2"/>
            </p:cNvCxnSpPr>
            <p:nvPr/>
          </p:nvCxnSpPr>
          <p:spPr>
            <a:xfrm>
              <a:off x="13793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6" name="Google Shape;1536;p58"/>
            <p:cNvCxnSpPr>
              <a:stCxn id="1518" idx="6"/>
              <a:endCxn id="1522" idx="2"/>
            </p:cNvCxnSpPr>
            <p:nvPr/>
          </p:nvCxnSpPr>
          <p:spPr>
            <a:xfrm flipH="1" rot="10800000">
              <a:off x="13793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7" name="Google Shape;1537;p58"/>
            <p:cNvCxnSpPr>
              <a:stCxn id="1519" idx="6"/>
              <a:endCxn id="1525" idx="2"/>
            </p:cNvCxnSpPr>
            <p:nvPr/>
          </p:nvCxnSpPr>
          <p:spPr>
            <a:xfrm>
              <a:off x="13793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8" name="Google Shape;1538;p58"/>
            <p:cNvCxnSpPr>
              <a:stCxn id="1519" idx="6"/>
              <a:endCxn id="1524" idx="2"/>
            </p:cNvCxnSpPr>
            <p:nvPr/>
          </p:nvCxnSpPr>
          <p:spPr>
            <a:xfrm>
              <a:off x="13793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9" name="Google Shape;1539;p58"/>
            <p:cNvCxnSpPr>
              <a:stCxn id="1519" idx="6"/>
              <a:endCxn id="1523" idx="2"/>
            </p:cNvCxnSpPr>
            <p:nvPr/>
          </p:nvCxnSpPr>
          <p:spPr>
            <a:xfrm flipH="1" rot="10800000">
              <a:off x="13793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0" name="Google Shape;1540;p58"/>
            <p:cNvCxnSpPr>
              <a:stCxn id="1519" idx="6"/>
              <a:endCxn id="1522" idx="2"/>
            </p:cNvCxnSpPr>
            <p:nvPr/>
          </p:nvCxnSpPr>
          <p:spPr>
            <a:xfrm flipH="1" rot="10800000">
              <a:off x="13793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1" name="Google Shape;1541;p58"/>
            <p:cNvCxnSpPr>
              <a:stCxn id="1520" idx="6"/>
              <a:endCxn id="1525" idx="2"/>
            </p:cNvCxnSpPr>
            <p:nvPr/>
          </p:nvCxnSpPr>
          <p:spPr>
            <a:xfrm>
              <a:off x="13793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2" name="Google Shape;1542;p58"/>
            <p:cNvCxnSpPr>
              <a:stCxn id="1520" idx="6"/>
              <a:endCxn id="1524" idx="2"/>
            </p:cNvCxnSpPr>
            <p:nvPr/>
          </p:nvCxnSpPr>
          <p:spPr>
            <a:xfrm flipH="1" rot="10800000">
              <a:off x="13793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3" name="Google Shape;1543;p58"/>
            <p:cNvCxnSpPr>
              <a:stCxn id="1520" idx="6"/>
              <a:endCxn id="1523" idx="2"/>
            </p:cNvCxnSpPr>
            <p:nvPr/>
          </p:nvCxnSpPr>
          <p:spPr>
            <a:xfrm flipH="1" rot="10800000">
              <a:off x="13793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4" name="Google Shape;1544;p58"/>
            <p:cNvCxnSpPr>
              <a:stCxn id="1520" idx="6"/>
              <a:endCxn id="1522" idx="2"/>
            </p:cNvCxnSpPr>
            <p:nvPr/>
          </p:nvCxnSpPr>
          <p:spPr>
            <a:xfrm flipH="1" rot="10800000">
              <a:off x="1379325" y="14960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5" name="Google Shape;1545;p58"/>
            <p:cNvCxnSpPr>
              <a:stCxn id="1521" idx="6"/>
              <a:endCxn id="1522" idx="2"/>
            </p:cNvCxnSpPr>
            <p:nvPr/>
          </p:nvCxnSpPr>
          <p:spPr>
            <a:xfrm flipH="1" rot="10800000">
              <a:off x="1379325" y="14960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6" name="Google Shape;1546;p58"/>
            <p:cNvCxnSpPr>
              <a:stCxn id="1521" idx="6"/>
              <a:endCxn id="1523" idx="2"/>
            </p:cNvCxnSpPr>
            <p:nvPr/>
          </p:nvCxnSpPr>
          <p:spPr>
            <a:xfrm flipH="1" rot="10800000">
              <a:off x="1379325" y="16484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7" name="Google Shape;1547;p58"/>
            <p:cNvCxnSpPr>
              <a:stCxn id="1521" idx="6"/>
              <a:endCxn id="1524" idx="2"/>
            </p:cNvCxnSpPr>
            <p:nvPr/>
          </p:nvCxnSpPr>
          <p:spPr>
            <a:xfrm flipH="1" rot="10800000">
              <a:off x="1379325" y="1800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8" name="Google Shape;1548;p58"/>
            <p:cNvCxnSpPr>
              <a:stCxn id="1521" idx="6"/>
              <a:endCxn id="1525" idx="2"/>
            </p:cNvCxnSpPr>
            <p:nvPr/>
          </p:nvCxnSpPr>
          <p:spPr>
            <a:xfrm flipH="1" rot="10800000">
              <a:off x="1379325" y="1953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9" name="Google Shape;1549;p58"/>
            <p:cNvCxnSpPr>
              <a:stCxn id="1522" idx="6"/>
              <a:endCxn id="1526" idx="2"/>
            </p:cNvCxnSpPr>
            <p:nvPr/>
          </p:nvCxnSpPr>
          <p:spPr>
            <a:xfrm>
              <a:off x="16841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0" name="Google Shape;1550;p58"/>
            <p:cNvCxnSpPr>
              <a:stCxn id="1523" idx="6"/>
              <a:endCxn id="1526" idx="2"/>
            </p:cNvCxnSpPr>
            <p:nvPr/>
          </p:nvCxnSpPr>
          <p:spPr>
            <a:xfrm flipH="1" rot="10800000">
              <a:off x="16841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1" name="Google Shape;1551;p58"/>
            <p:cNvCxnSpPr>
              <a:stCxn id="1524" idx="6"/>
              <a:endCxn id="1526" idx="2"/>
            </p:cNvCxnSpPr>
            <p:nvPr/>
          </p:nvCxnSpPr>
          <p:spPr>
            <a:xfrm flipH="1" rot="10800000">
              <a:off x="16841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2" name="Google Shape;1552;p58"/>
            <p:cNvCxnSpPr>
              <a:stCxn id="1525" idx="6"/>
              <a:endCxn id="1526" idx="2"/>
            </p:cNvCxnSpPr>
            <p:nvPr/>
          </p:nvCxnSpPr>
          <p:spPr>
            <a:xfrm flipH="1" rot="10800000">
              <a:off x="16841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58"/>
            <p:cNvCxnSpPr>
              <a:stCxn id="1522" idx="6"/>
              <a:endCxn id="1527" idx="2"/>
            </p:cNvCxnSpPr>
            <p:nvPr/>
          </p:nvCxnSpPr>
          <p:spPr>
            <a:xfrm>
              <a:off x="16841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58"/>
            <p:cNvCxnSpPr>
              <a:stCxn id="1523" idx="6"/>
              <a:endCxn id="1527" idx="2"/>
            </p:cNvCxnSpPr>
            <p:nvPr/>
          </p:nvCxnSpPr>
          <p:spPr>
            <a:xfrm>
              <a:off x="16841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58"/>
            <p:cNvCxnSpPr>
              <a:stCxn id="1524" idx="6"/>
              <a:endCxn id="1527" idx="2"/>
            </p:cNvCxnSpPr>
            <p:nvPr/>
          </p:nvCxnSpPr>
          <p:spPr>
            <a:xfrm flipH="1" rot="10800000">
              <a:off x="16841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6" name="Google Shape;1556;p58"/>
            <p:cNvCxnSpPr>
              <a:stCxn id="1525" idx="6"/>
              <a:endCxn id="1528" idx="2"/>
            </p:cNvCxnSpPr>
            <p:nvPr/>
          </p:nvCxnSpPr>
          <p:spPr>
            <a:xfrm flipH="1" rot="10800000">
              <a:off x="16841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7" name="Google Shape;1557;p58"/>
            <p:cNvCxnSpPr>
              <a:stCxn id="1522" idx="6"/>
              <a:endCxn id="1528" idx="3"/>
            </p:cNvCxnSpPr>
            <p:nvPr/>
          </p:nvCxnSpPr>
          <p:spPr>
            <a:xfrm>
              <a:off x="1684125" y="1496000"/>
              <a:ext cx="204600" cy="420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8" name="Google Shape;1558;p58"/>
            <p:cNvCxnSpPr>
              <a:stCxn id="1525" idx="6"/>
              <a:endCxn id="1527" idx="2"/>
            </p:cNvCxnSpPr>
            <p:nvPr/>
          </p:nvCxnSpPr>
          <p:spPr>
            <a:xfrm flipH="1" rot="10800000">
              <a:off x="16841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9" name="Google Shape;1559;p58"/>
            <p:cNvCxnSpPr>
              <a:stCxn id="1524" idx="6"/>
              <a:endCxn id="1528" idx="2"/>
            </p:cNvCxnSpPr>
            <p:nvPr/>
          </p:nvCxnSpPr>
          <p:spPr>
            <a:xfrm>
              <a:off x="16841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0" name="Google Shape;1560;p58"/>
            <p:cNvCxnSpPr>
              <a:stCxn id="1523" idx="6"/>
              <a:endCxn id="1528" idx="2"/>
            </p:cNvCxnSpPr>
            <p:nvPr/>
          </p:nvCxnSpPr>
          <p:spPr>
            <a:xfrm>
              <a:off x="16841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61" name="Google Shape;1561;p58"/>
          <p:cNvGrpSpPr/>
          <p:nvPr/>
        </p:nvGrpSpPr>
        <p:grpSpPr>
          <a:xfrm>
            <a:off x="1354665" y="3444564"/>
            <a:ext cx="706256" cy="668457"/>
            <a:chOff x="1262025" y="1364750"/>
            <a:chExt cx="726900" cy="719700"/>
          </a:xfrm>
        </p:grpSpPr>
        <p:sp>
          <p:nvSpPr>
            <p:cNvPr id="1562" name="Google Shape;1562;p58"/>
            <p:cNvSpPr/>
            <p:nvPr/>
          </p:nvSpPr>
          <p:spPr>
            <a:xfrm>
              <a:off x="1262025" y="1364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3" name="Google Shape;1563;p58"/>
            <p:cNvSpPr/>
            <p:nvPr/>
          </p:nvSpPr>
          <p:spPr>
            <a:xfrm>
              <a:off x="12620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4" name="Google Shape;1564;p58"/>
            <p:cNvSpPr/>
            <p:nvPr/>
          </p:nvSpPr>
          <p:spPr>
            <a:xfrm>
              <a:off x="12620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5" name="Google Shape;1565;p58"/>
            <p:cNvSpPr/>
            <p:nvPr/>
          </p:nvSpPr>
          <p:spPr>
            <a:xfrm>
              <a:off x="12620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6" name="Google Shape;1566;p58"/>
            <p:cNvSpPr/>
            <p:nvPr/>
          </p:nvSpPr>
          <p:spPr>
            <a:xfrm>
              <a:off x="1262025" y="1974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7" name="Google Shape;1567;p58"/>
            <p:cNvSpPr/>
            <p:nvPr/>
          </p:nvSpPr>
          <p:spPr>
            <a:xfrm>
              <a:off x="1566825" y="1440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8" name="Google Shape;1568;p58"/>
            <p:cNvSpPr/>
            <p:nvPr/>
          </p:nvSpPr>
          <p:spPr>
            <a:xfrm>
              <a:off x="1566825" y="1593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9" name="Google Shape;1569;p58"/>
            <p:cNvSpPr/>
            <p:nvPr/>
          </p:nvSpPr>
          <p:spPr>
            <a:xfrm>
              <a:off x="1566825" y="1745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0" name="Google Shape;1570;p58"/>
            <p:cNvSpPr/>
            <p:nvPr/>
          </p:nvSpPr>
          <p:spPr>
            <a:xfrm>
              <a:off x="1566825" y="1898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1" name="Google Shape;1571;p58"/>
            <p:cNvSpPr/>
            <p:nvPr/>
          </p:nvSpPr>
          <p:spPr>
            <a:xfrm>
              <a:off x="18716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2" name="Google Shape;1572;p58"/>
            <p:cNvSpPr/>
            <p:nvPr/>
          </p:nvSpPr>
          <p:spPr>
            <a:xfrm>
              <a:off x="18716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3" name="Google Shape;1573;p58"/>
            <p:cNvSpPr/>
            <p:nvPr/>
          </p:nvSpPr>
          <p:spPr>
            <a:xfrm>
              <a:off x="18716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74" name="Google Shape;1574;p58"/>
            <p:cNvCxnSpPr>
              <a:stCxn id="1562" idx="6"/>
              <a:endCxn id="1567" idx="2"/>
            </p:cNvCxnSpPr>
            <p:nvPr/>
          </p:nvCxnSpPr>
          <p:spPr>
            <a:xfrm>
              <a:off x="1379325" y="1419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5" name="Google Shape;1575;p58"/>
            <p:cNvCxnSpPr>
              <a:stCxn id="1562" idx="6"/>
              <a:endCxn id="1568" idx="2"/>
            </p:cNvCxnSpPr>
            <p:nvPr/>
          </p:nvCxnSpPr>
          <p:spPr>
            <a:xfrm>
              <a:off x="1379325" y="1419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6" name="Google Shape;1576;p58"/>
            <p:cNvCxnSpPr>
              <a:stCxn id="1562" idx="6"/>
              <a:endCxn id="1569" idx="2"/>
            </p:cNvCxnSpPr>
            <p:nvPr/>
          </p:nvCxnSpPr>
          <p:spPr>
            <a:xfrm>
              <a:off x="1379325" y="14198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7" name="Google Shape;1577;p58"/>
            <p:cNvCxnSpPr>
              <a:stCxn id="1562" idx="6"/>
              <a:endCxn id="1570" idx="2"/>
            </p:cNvCxnSpPr>
            <p:nvPr/>
          </p:nvCxnSpPr>
          <p:spPr>
            <a:xfrm>
              <a:off x="1379325" y="14198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8" name="Google Shape;1578;p58"/>
            <p:cNvCxnSpPr>
              <a:stCxn id="1563" idx="6"/>
              <a:endCxn id="1570" idx="2"/>
            </p:cNvCxnSpPr>
            <p:nvPr/>
          </p:nvCxnSpPr>
          <p:spPr>
            <a:xfrm>
              <a:off x="13793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9" name="Google Shape;1579;p58"/>
            <p:cNvCxnSpPr>
              <a:stCxn id="1563" idx="6"/>
              <a:endCxn id="1569" idx="2"/>
            </p:cNvCxnSpPr>
            <p:nvPr/>
          </p:nvCxnSpPr>
          <p:spPr>
            <a:xfrm>
              <a:off x="13793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0" name="Google Shape;1580;p58"/>
            <p:cNvCxnSpPr>
              <a:stCxn id="1563" idx="6"/>
              <a:endCxn id="1568" idx="2"/>
            </p:cNvCxnSpPr>
            <p:nvPr/>
          </p:nvCxnSpPr>
          <p:spPr>
            <a:xfrm>
              <a:off x="13793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1" name="Google Shape;1581;p58"/>
            <p:cNvCxnSpPr>
              <a:stCxn id="1563" idx="6"/>
              <a:endCxn id="1567" idx="2"/>
            </p:cNvCxnSpPr>
            <p:nvPr/>
          </p:nvCxnSpPr>
          <p:spPr>
            <a:xfrm flipH="1" rot="10800000">
              <a:off x="13793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2" name="Google Shape;1582;p58"/>
            <p:cNvCxnSpPr>
              <a:stCxn id="1564" idx="6"/>
              <a:endCxn id="1570" idx="2"/>
            </p:cNvCxnSpPr>
            <p:nvPr/>
          </p:nvCxnSpPr>
          <p:spPr>
            <a:xfrm>
              <a:off x="13793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3" name="Google Shape;1583;p58"/>
            <p:cNvCxnSpPr>
              <a:stCxn id="1564" idx="6"/>
              <a:endCxn id="1569" idx="2"/>
            </p:cNvCxnSpPr>
            <p:nvPr/>
          </p:nvCxnSpPr>
          <p:spPr>
            <a:xfrm>
              <a:off x="13793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4" name="Google Shape;1584;p58"/>
            <p:cNvCxnSpPr>
              <a:stCxn id="1564" idx="6"/>
              <a:endCxn id="1568" idx="2"/>
            </p:cNvCxnSpPr>
            <p:nvPr/>
          </p:nvCxnSpPr>
          <p:spPr>
            <a:xfrm flipH="1" rot="10800000">
              <a:off x="13793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58"/>
            <p:cNvCxnSpPr>
              <a:stCxn id="1564" idx="6"/>
              <a:endCxn id="1567" idx="2"/>
            </p:cNvCxnSpPr>
            <p:nvPr/>
          </p:nvCxnSpPr>
          <p:spPr>
            <a:xfrm flipH="1" rot="10800000">
              <a:off x="13793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58"/>
            <p:cNvCxnSpPr>
              <a:stCxn id="1565" idx="6"/>
              <a:endCxn id="1570" idx="2"/>
            </p:cNvCxnSpPr>
            <p:nvPr/>
          </p:nvCxnSpPr>
          <p:spPr>
            <a:xfrm>
              <a:off x="13793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7" name="Google Shape;1587;p58"/>
            <p:cNvCxnSpPr>
              <a:stCxn id="1565" idx="6"/>
              <a:endCxn id="1569" idx="2"/>
            </p:cNvCxnSpPr>
            <p:nvPr/>
          </p:nvCxnSpPr>
          <p:spPr>
            <a:xfrm flipH="1" rot="10800000">
              <a:off x="13793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8" name="Google Shape;1588;p58"/>
            <p:cNvCxnSpPr>
              <a:stCxn id="1565" idx="6"/>
              <a:endCxn id="1568" idx="2"/>
            </p:cNvCxnSpPr>
            <p:nvPr/>
          </p:nvCxnSpPr>
          <p:spPr>
            <a:xfrm flipH="1" rot="10800000">
              <a:off x="13793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9" name="Google Shape;1589;p58"/>
            <p:cNvCxnSpPr>
              <a:stCxn id="1565" idx="6"/>
              <a:endCxn id="1567" idx="2"/>
            </p:cNvCxnSpPr>
            <p:nvPr/>
          </p:nvCxnSpPr>
          <p:spPr>
            <a:xfrm flipH="1" rot="10800000">
              <a:off x="1379325" y="14960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0" name="Google Shape;1590;p58"/>
            <p:cNvCxnSpPr>
              <a:stCxn id="1566" idx="6"/>
              <a:endCxn id="1567" idx="2"/>
            </p:cNvCxnSpPr>
            <p:nvPr/>
          </p:nvCxnSpPr>
          <p:spPr>
            <a:xfrm flipH="1" rot="10800000">
              <a:off x="1379325" y="14960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1" name="Google Shape;1591;p58"/>
            <p:cNvCxnSpPr>
              <a:stCxn id="1566" idx="6"/>
              <a:endCxn id="1568" idx="2"/>
            </p:cNvCxnSpPr>
            <p:nvPr/>
          </p:nvCxnSpPr>
          <p:spPr>
            <a:xfrm flipH="1" rot="10800000">
              <a:off x="1379325" y="16484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2" name="Google Shape;1592;p58"/>
            <p:cNvCxnSpPr>
              <a:stCxn id="1566" idx="6"/>
              <a:endCxn id="1569" idx="2"/>
            </p:cNvCxnSpPr>
            <p:nvPr/>
          </p:nvCxnSpPr>
          <p:spPr>
            <a:xfrm flipH="1" rot="10800000">
              <a:off x="1379325" y="1800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3" name="Google Shape;1593;p58"/>
            <p:cNvCxnSpPr>
              <a:stCxn id="1566" idx="6"/>
              <a:endCxn id="1570" idx="2"/>
            </p:cNvCxnSpPr>
            <p:nvPr/>
          </p:nvCxnSpPr>
          <p:spPr>
            <a:xfrm flipH="1" rot="10800000">
              <a:off x="1379325" y="1953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4" name="Google Shape;1594;p58"/>
            <p:cNvCxnSpPr>
              <a:stCxn id="1567" idx="6"/>
              <a:endCxn id="1571" idx="2"/>
            </p:cNvCxnSpPr>
            <p:nvPr/>
          </p:nvCxnSpPr>
          <p:spPr>
            <a:xfrm>
              <a:off x="16841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5" name="Google Shape;1595;p58"/>
            <p:cNvCxnSpPr>
              <a:stCxn id="1568" idx="6"/>
              <a:endCxn id="1571" idx="2"/>
            </p:cNvCxnSpPr>
            <p:nvPr/>
          </p:nvCxnSpPr>
          <p:spPr>
            <a:xfrm flipH="1" rot="10800000">
              <a:off x="16841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6" name="Google Shape;1596;p58"/>
            <p:cNvCxnSpPr>
              <a:stCxn id="1569" idx="6"/>
              <a:endCxn id="1571" idx="2"/>
            </p:cNvCxnSpPr>
            <p:nvPr/>
          </p:nvCxnSpPr>
          <p:spPr>
            <a:xfrm flipH="1" rot="10800000">
              <a:off x="16841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7" name="Google Shape;1597;p58"/>
            <p:cNvCxnSpPr>
              <a:stCxn id="1570" idx="6"/>
              <a:endCxn id="1571" idx="2"/>
            </p:cNvCxnSpPr>
            <p:nvPr/>
          </p:nvCxnSpPr>
          <p:spPr>
            <a:xfrm flipH="1" rot="10800000">
              <a:off x="16841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8" name="Google Shape;1598;p58"/>
            <p:cNvCxnSpPr>
              <a:stCxn id="1567" idx="6"/>
              <a:endCxn id="1572" idx="2"/>
            </p:cNvCxnSpPr>
            <p:nvPr/>
          </p:nvCxnSpPr>
          <p:spPr>
            <a:xfrm>
              <a:off x="16841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9" name="Google Shape;1599;p58"/>
            <p:cNvCxnSpPr>
              <a:stCxn id="1568" idx="6"/>
              <a:endCxn id="1572" idx="2"/>
            </p:cNvCxnSpPr>
            <p:nvPr/>
          </p:nvCxnSpPr>
          <p:spPr>
            <a:xfrm>
              <a:off x="16841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0" name="Google Shape;1600;p58"/>
            <p:cNvCxnSpPr>
              <a:stCxn id="1569" idx="6"/>
              <a:endCxn id="1572" idx="2"/>
            </p:cNvCxnSpPr>
            <p:nvPr/>
          </p:nvCxnSpPr>
          <p:spPr>
            <a:xfrm flipH="1" rot="10800000">
              <a:off x="16841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1" name="Google Shape;1601;p58"/>
            <p:cNvCxnSpPr>
              <a:stCxn id="1570" idx="6"/>
              <a:endCxn id="1573" idx="2"/>
            </p:cNvCxnSpPr>
            <p:nvPr/>
          </p:nvCxnSpPr>
          <p:spPr>
            <a:xfrm flipH="1" rot="10800000">
              <a:off x="16841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2" name="Google Shape;1602;p58"/>
            <p:cNvCxnSpPr>
              <a:stCxn id="1567" idx="6"/>
              <a:endCxn id="1573" idx="3"/>
            </p:cNvCxnSpPr>
            <p:nvPr/>
          </p:nvCxnSpPr>
          <p:spPr>
            <a:xfrm>
              <a:off x="1684125" y="1496000"/>
              <a:ext cx="204600" cy="420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3" name="Google Shape;1603;p58"/>
            <p:cNvCxnSpPr>
              <a:stCxn id="1570" idx="6"/>
              <a:endCxn id="1572" idx="2"/>
            </p:cNvCxnSpPr>
            <p:nvPr/>
          </p:nvCxnSpPr>
          <p:spPr>
            <a:xfrm flipH="1" rot="10800000">
              <a:off x="16841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4" name="Google Shape;1604;p58"/>
            <p:cNvCxnSpPr>
              <a:stCxn id="1569" idx="6"/>
              <a:endCxn id="1573" idx="2"/>
            </p:cNvCxnSpPr>
            <p:nvPr/>
          </p:nvCxnSpPr>
          <p:spPr>
            <a:xfrm>
              <a:off x="16841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5" name="Google Shape;1605;p58"/>
            <p:cNvCxnSpPr>
              <a:stCxn id="1568" idx="6"/>
              <a:endCxn id="1573" idx="2"/>
            </p:cNvCxnSpPr>
            <p:nvPr/>
          </p:nvCxnSpPr>
          <p:spPr>
            <a:xfrm>
              <a:off x="16841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06" name="Google Shape;1606;p58"/>
          <p:cNvGrpSpPr/>
          <p:nvPr/>
        </p:nvGrpSpPr>
        <p:grpSpPr>
          <a:xfrm>
            <a:off x="4168067" y="892529"/>
            <a:ext cx="522041" cy="567545"/>
            <a:chOff x="3298100" y="1841598"/>
            <a:chExt cx="537300" cy="611052"/>
          </a:xfrm>
        </p:grpSpPr>
        <p:sp>
          <p:nvSpPr>
            <p:cNvPr id="1607" name="Google Shape;1607;p58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1" name="Google Shape;1611;p58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2" name="Google Shape;1612;p58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3" name="Google Shape;1613;p58"/>
          <p:cNvGrpSpPr/>
          <p:nvPr/>
        </p:nvGrpSpPr>
        <p:grpSpPr>
          <a:xfrm>
            <a:off x="3151598" y="856002"/>
            <a:ext cx="522041" cy="567545"/>
            <a:chOff x="3298100" y="1841598"/>
            <a:chExt cx="537300" cy="611052"/>
          </a:xfrm>
        </p:grpSpPr>
        <p:sp>
          <p:nvSpPr>
            <p:cNvPr id="1614" name="Google Shape;1614;p58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5" name="Google Shape;1615;p58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6" name="Google Shape;1616;p58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8" name="Google Shape;1618;p58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9" name="Google Shape;1619;p58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0" name="Google Shape;1620;p58"/>
          <p:cNvGrpSpPr/>
          <p:nvPr/>
        </p:nvGrpSpPr>
        <p:grpSpPr>
          <a:xfrm>
            <a:off x="5011997" y="892529"/>
            <a:ext cx="522041" cy="567545"/>
            <a:chOff x="3298100" y="1841598"/>
            <a:chExt cx="537300" cy="611052"/>
          </a:xfrm>
        </p:grpSpPr>
        <p:sp>
          <p:nvSpPr>
            <p:cNvPr id="1621" name="Google Shape;1621;p58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2" name="Google Shape;1622;p58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3" name="Google Shape;1623;p58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4" name="Google Shape;1624;p58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5" name="Google Shape;1625;p58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6" name="Google Shape;1626;p58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7" name="Google Shape;1627;p58"/>
          <p:cNvGrpSpPr/>
          <p:nvPr/>
        </p:nvGrpSpPr>
        <p:grpSpPr>
          <a:xfrm>
            <a:off x="3316462" y="3602589"/>
            <a:ext cx="772838" cy="705755"/>
            <a:chOff x="3684021" y="3357425"/>
            <a:chExt cx="795428" cy="759857"/>
          </a:xfrm>
        </p:grpSpPr>
        <p:grpSp>
          <p:nvGrpSpPr>
            <p:cNvPr id="1628" name="Google Shape;1628;p58"/>
            <p:cNvGrpSpPr/>
            <p:nvPr/>
          </p:nvGrpSpPr>
          <p:grpSpPr>
            <a:xfrm rot="-1561617">
              <a:off x="3796582" y="3427411"/>
              <a:ext cx="462258" cy="619885"/>
              <a:chOff x="4607875" y="2934950"/>
              <a:chExt cx="462252" cy="619876"/>
            </a:xfrm>
          </p:grpSpPr>
          <p:sp>
            <p:nvSpPr>
              <p:cNvPr id="1629" name="Google Shape;1629;p58"/>
              <p:cNvSpPr/>
              <p:nvPr/>
            </p:nvSpPr>
            <p:spPr>
              <a:xfrm>
                <a:off x="4607875" y="2934950"/>
                <a:ext cx="315522" cy="388854"/>
              </a:xfrm>
              <a:prstGeom prst="lightningBolt">
                <a:avLst/>
              </a:prstGeom>
              <a:solidFill>
                <a:srgbClr val="1D1C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30" name="Google Shape;1630;p58"/>
              <p:cNvSpPr/>
              <p:nvPr/>
            </p:nvSpPr>
            <p:spPr>
              <a:xfrm rot="-2159208">
                <a:off x="4887661" y="3225857"/>
                <a:ext cx="93431" cy="3333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31" name="Google Shape;1631;p58"/>
            <p:cNvGrpSpPr/>
            <p:nvPr/>
          </p:nvGrpSpPr>
          <p:grpSpPr>
            <a:xfrm rot="-1394850">
              <a:off x="3817858" y="3451450"/>
              <a:ext cx="571962" cy="571811"/>
              <a:chOff x="5977390" y="3299344"/>
              <a:chExt cx="571967" cy="571816"/>
            </a:xfrm>
          </p:grpSpPr>
          <p:sp>
            <p:nvSpPr>
              <p:cNvPr id="1632" name="Google Shape;1632;p58"/>
              <p:cNvSpPr/>
              <p:nvPr/>
            </p:nvSpPr>
            <p:spPr>
              <a:xfrm rot="-2700000">
                <a:off x="6114413" y="3470185"/>
                <a:ext cx="496389" cy="31820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33" name="Google Shape;1633;p58"/>
              <p:cNvSpPr/>
              <p:nvPr/>
            </p:nvSpPr>
            <p:spPr>
              <a:xfrm rot="-2700000">
                <a:off x="5960698" y="3639657"/>
                <a:ext cx="384383" cy="112006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634" name="Google Shape;1634;p58"/>
              <p:cNvCxnSpPr/>
              <p:nvPr/>
            </p:nvCxnSpPr>
            <p:spPr>
              <a:xfrm rot="-2700000">
                <a:off x="5988198" y="3687186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5" name="Google Shape;1635;p58"/>
              <p:cNvCxnSpPr/>
              <p:nvPr/>
            </p:nvCxnSpPr>
            <p:spPr>
              <a:xfrm rot="-2700000">
                <a:off x="6011034" y="3710022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636" name="Google Shape;1636;p58"/>
          <p:cNvGrpSpPr/>
          <p:nvPr/>
        </p:nvGrpSpPr>
        <p:grpSpPr>
          <a:xfrm>
            <a:off x="3999512" y="3541316"/>
            <a:ext cx="461905" cy="685847"/>
            <a:chOff x="3684021" y="3357425"/>
            <a:chExt cx="795428" cy="759857"/>
          </a:xfrm>
        </p:grpSpPr>
        <p:grpSp>
          <p:nvGrpSpPr>
            <p:cNvPr id="1637" name="Google Shape;1637;p58"/>
            <p:cNvGrpSpPr/>
            <p:nvPr/>
          </p:nvGrpSpPr>
          <p:grpSpPr>
            <a:xfrm rot="-1561617">
              <a:off x="3796582" y="3427411"/>
              <a:ext cx="462258" cy="619885"/>
              <a:chOff x="4607875" y="2934950"/>
              <a:chExt cx="462252" cy="619876"/>
            </a:xfrm>
          </p:grpSpPr>
          <p:sp>
            <p:nvSpPr>
              <p:cNvPr id="1638" name="Google Shape;1638;p58"/>
              <p:cNvSpPr/>
              <p:nvPr/>
            </p:nvSpPr>
            <p:spPr>
              <a:xfrm>
                <a:off x="4607875" y="2934950"/>
                <a:ext cx="315522" cy="388854"/>
              </a:xfrm>
              <a:prstGeom prst="lightningBolt">
                <a:avLst/>
              </a:prstGeom>
              <a:solidFill>
                <a:srgbClr val="1D1C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39" name="Google Shape;1639;p58"/>
              <p:cNvSpPr/>
              <p:nvPr/>
            </p:nvSpPr>
            <p:spPr>
              <a:xfrm rot="-2159208">
                <a:off x="4887661" y="3225857"/>
                <a:ext cx="93431" cy="3333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40" name="Google Shape;1640;p58"/>
            <p:cNvGrpSpPr/>
            <p:nvPr/>
          </p:nvGrpSpPr>
          <p:grpSpPr>
            <a:xfrm rot="-1394850">
              <a:off x="3817858" y="3451450"/>
              <a:ext cx="571962" cy="571811"/>
              <a:chOff x="5977390" y="3299344"/>
              <a:chExt cx="571967" cy="571816"/>
            </a:xfrm>
          </p:grpSpPr>
          <p:sp>
            <p:nvSpPr>
              <p:cNvPr id="1641" name="Google Shape;1641;p58"/>
              <p:cNvSpPr/>
              <p:nvPr/>
            </p:nvSpPr>
            <p:spPr>
              <a:xfrm rot="-2700000">
                <a:off x="6114413" y="3470185"/>
                <a:ext cx="496389" cy="31820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42" name="Google Shape;1642;p58"/>
              <p:cNvSpPr/>
              <p:nvPr/>
            </p:nvSpPr>
            <p:spPr>
              <a:xfrm rot="-2700000">
                <a:off x="5960698" y="3639657"/>
                <a:ext cx="384383" cy="112006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643" name="Google Shape;1643;p58"/>
              <p:cNvCxnSpPr/>
              <p:nvPr/>
            </p:nvCxnSpPr>
            <p:spPr>
              <a:xfrm rot="-2700000">
                <a:off x="5988198" y="3687186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4" name="Google Shape;1644;p58"/>
              <p:cNvCxnSpPr/>
              <p:nvPr/>
            </p:nvCxnSpPr>
            <p:spPr>
              <a:xfrm rot="-2700000">
                <a:off x="6011034" y="3710022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645" name="Google Shape;1645;p58"/>
          <p:cNvGrpSpPr/>
          <p:nvPr/>
        </p:nvGrpSpPr>
        <p:grpSpPr>
          <a:xfrm>
            <a:off x="4754915" y="3311711"/>
            <a:ext cx="469574" cy="448889"/>
            <a:chOff x="5093200" y="943400"/>
            <a:chExt cx="483300" cy="483300"/>
          </a:xfrm>
        </p:grpSpPr>
        <p:grpSp>
          <p:nvGrpSpPr>
            <p:cNvPr id="1646" name="Google Shape;1646;p58"/>
            <p:cNvGrpSpPr/>
            <p:nvPr/>
          </p:nvGrpSpPr>
          <p:grpSpPr>
            <a:xfrm rot="-5400000">
              <a:off x="5220550" y="943400"/>
              <a:ext cx="228600" cy="483300"/>
              <a:chOff x="5228557" y="943400"/>
              <a:chExt cx="228600" cy="483300"/>
            </a:xfrm>
          </p:grpSpPr>
          <p:cxnSp>
            <p:nvCxnSpPr>
              <p:cNvPr id="1647" name="Google Shape;1647;p58"/>
              <p:cNvCxnSpPr/>
              <p:nvPr/>
            </p:nvCxnSpPr>
            <p:spPr>
              <a:xfrm>
                <a:off x="52285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8" name="Google Shape;1648;p58"/>
              <p:cNvCxnSpPr/>
              <p:nvPr/>
            </p:nvCxnSpPr>
            <p:spPr>
              <a:xfrm>
                <a:off x="53047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9" name="Google Shape;1649;p58"/>
              <p:cNvCxnSpPr/>
              <p:nvPr/>
            </p:nvCxnSpPr>
            <p:spPr>
              <a:xfrm>
                <a:off x="53809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0" name="Google Shape;1650;p58"/>
              <p:cNvCxnSpPr/>
              <p:nvPr/>
            </p:nvCxnSpPr>
            <p:spPr>
              <a:xfrm>
                <a:off x="54571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51" name="Google Shape;1651;p58"/>
            <p:cNvGrpSpPr/>
            <p:nvPr/>
          </p:nvGrpSpPr>
          <p:grpSpPr>
            <a:xfrm>
              <a:off x="5228557" y="943400"/>
              <a:ext cx="228600" cy="483300"/>
              <a:chOff x="5228557" y="943400"/>
              <a:chExt cx="228600" cy="483300"/>
            </a:xfrm>
          </p:grpSpPr>
          <p:cxnSp>
            <p:nvCxnSpPr>
              <p:cNvPr id="1652" name="Google Shape;1652;p58"/>
              <p:cNvCxnSpPr/>
              <p:nvPr/>
            </p:nvCxnSpPr>
            <p:spPr>
              <a:xfrm>
                <a:off x="52285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3" name="Google Shape;1653;p58"/>
              <p:cNvCxnSpPr/>
              <p:nvPr/>
            </p:nvCxnSpPr>
            <p:spPr>
              <a:xfrm>
                <a:off x="53047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4" name="Google Shape;1654;p58"/>
              <p:cNvCxnSpPr/>
              <p:nvPr/>
            </p:nvCxnSpPr>
            <p:spPr>
              <a:xfrm>
                <a:off x="53809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5" name="Google Shape;1655;p58"/>
              <p:cNvCxnSpPr/>
              <p:nvPr/>
            </p:nvCxnSpPr>
            <p:spPr>
              <a:xfrm>
                <a:off x="54571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656" name="Google Shape;1656;p58"/>
            <p:cNvSpPr/>
            <p:nvPr/>
          </p:nvSpPr>
          <p:spPr>
            <a:xfrm>
              <a:off x="5172850" y="1019900"/>
              <a:ext cx="345000" cy="330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GPU</a:t>
              </a:r>
              <a:endParaRPr b="1" sz="1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657" name="Google Shape;1657;p58"/>
          <p:cNvGrpSpPr/>
          <p:nvPr/>
        </p:nvGrpSpPr>
        <p:grpSpPr>
          <a:xfrm>
            <a:off x="4901718" y="3921592"/>
            <a:ext cx="469574" cy="448889"/>
            <a:chOff x="5093200" y="943400"/>
            <a:chExt cx="483300" cy="483300"/>
          </a:xfrm>
        </p:grpSpPr>
        <p:grpSp>
          <p:nvGrpSpPr>
            <p:cNvPr id="1658" name="Google Shape;1658;p58"/>
            <p:cNvGrpSpPr/>
            <p:nvPr/>
          </p:nvGrpSpPr>
          <p:grpSpPr>
            <a:xfrm rot="-5400000">
              <a:off x="5220550" y="943400"/>
              <a:ext cx="228600" cy="483300"/>
              <a:chOff x="5228557" y="943400"/>
              <a:chExt cx="228600" cy="483300"/>
            </a:xfrm>
          </p:grpSpPr>
          <p:cxnSp>
            <p:nvCxnSpPr>
              <p:cNvPr id="1659" name="Google Shape;1659;p58"/>
              <p:cNvCxnSpPr/>
              <p:nvPr/>
            </p:nvCxnSpPr>
            <p:spPr>
              <a:xfrm>
                <a:off x="52285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0" name="Google Shape;1660;p58"/>
              <p:cNvCxnSpPr/>
              <p:nvPr/>
            </p:nvCxnSpPr>
            <p:spPr>
              <a:xfrm>
                <a:off x="53047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1" name="Google Shape;1661;p58"/>
              <p:cNvCxnSpPr/>
              <p:nvPr/>
            </p:nvCxnSpPr>
            <p:spPr>
              <a:xfrm>
                <a:off x="53809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2" name="Google Shape;1662;p58"/>
              <p:cNvCxnSpPr/>
              <p:nvPr/>
            </p:nvCxnSpPr>
            <p:spPr>
              <a:xfrm>
                <a:off x="54571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63" name="Google Shape;1663;p58"/>
            <p:cNvGrpSpPr/>
            <p:nvPr/>
          </p:nvGrpSpPr>
          <p:grpSpPr>
            <a:xfrm>
              <a:off x="5228557" y="943400"/>
              <a:ext cx="228600" cy="483300"/>
              <a:chOff x="5228557" y="943400"/>
              <a:chExt cx="228600" cy="483300"/>
            </a:xfrm>
          </p:grpSpPr>
          <p:cxnSp>
            <p:nvCxnSpPr>
              <p:cNvPr id="1664" name="Google Shape;1664;p58"/>
              <p:cNvCxnSpPr/>
              <p:nvPr/>
            </p:nvCxnSpPr>
            <p:spPr>
              <a:xfrm>
                <a:off x="52285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5" name="Google Shape;1665;p58"/>
              <p:cNvCxnSpPr/>
              <p:nvPr/>
            </p:nvCxnSpPr>
            <p:spPr>
              <a:xfrm>
                <a:off x="53047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6" name="Google Shape;1666;p58"/>
              <p:cNvCxnSpPr/>
              <p:nvPr/>
            </p:nvCxnSpPr>
            <p:spPr>
              <a:xfrm>
                <a:off x="53809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7" name="Google Shape;1667;p58"/>
              <p:cNvCxnSpPr/>
              <p:nvPr/>
            </p:nvCxnSpPr>
            <p:spPr>
              <a:xfrm>
                <a:off x="54571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668" name="Google Shape;1668;p58"/>
            <p:cNvSpPr/>
            <p:nvPr/>
          </p:nvSpPr>
          <p:spPr>
            <a:xfrm>
              <a:off x="5172850" y="1019900"/>
              <a:ext cx="345000" cy="330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GPU</a:t>
              </a:r>
              <a:endParaRPr b="1" sz="1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669" name="Google Shape;1669;p58"/>
          <p:cNvSpPr txBox="1"/>
          <p:nvPr/>
        </p:nvSpPr>
        <p:spPr>
          <a:xfrm>
            <a:off x="163255" y="4358300"/>
            <a:ext cx="102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Data</a:t>
            </a:r>
            <a:endParaRPr b="1" sz="22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0" name="Google Shape;1670;p58"/>
          <p:cNvSpPr txBox="1"/>
          <p:nvPr/>
        </p:nvSpPr>
        <p:spPr>
          <a:xfrm>
            <a:off x="1707776" y="4358293"/>
            <a:ext cx="11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Models</a:t>
            </a:r>
            <a:endParaRPr b="1" sz="22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1" name="Google Shape;1671;p58"/>
          <p:cNvSpPr txBox="1"/>
          <p:nvPr/>
        </p:nvSpPr>
        <p:spPr>
          <a:xfrm>
            <a:off x="3475502" y="4254075"/>
            <a:ext cx="106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Tools</a:t>
            </a:r>
            <a:endParaRPr b="1" sz="22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2" name="Google Shape;1672;p58"/>
          <p:cNvSpPr txBox="1"/>
          <p:nvPr/>
        </p:nvSpPr>
        <p:spPr>
          <a:xfrm>
            <a:off x="3844740" y="365600"/>
            <a:ext cx="132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Agents</a:t>
            </a:r>
            <a:endParaRPr b="1" sz="22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3" name="Google Shape;1673;p58"/>
          <p:cNvSpPr txBox="1"/>
          <p:nvPr/>
        </p:nvSpPr>
        <p:spPr>
          <a:xfrm>
            <a:off x="4496170" y="4483624"/>
            <a:ext cx="112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GPUs</a:t>
            </a:r>
            <a:endParaRPr b="1" sz="22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674" name="Google Shape;1674;p58"/>
          <p:cNvCxnSpPr>
            <a:stCxn id="1515" idx="1"/>
          </p:cNvCxnSpPr>
          <p:nvPr/>
        </p:nvCxnSpPr>
        <p:spPr>
          <a:xfrm flipH="1" rot="10800000">
            <a:off x="508354" y="3225760"/>
            <a:ext cx="491100" cy="7824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5" name="Google Shape;1675;p58"/>
          <p:cNvSpPr txBox="1"/>
          <p:nvPr/>
        </p:nvSpPr>
        <p:spPr>
          <a:xfrm>
            <a:off x="2458856" y="2629701"/>
            <a:ext cx="471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Identity, Attribution, Verification, Payments</a:t>
            </a:r>
            <a:endParaRPr b="1"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6" name="Google Shape;1676;p58"/>
          <p:cNvCxnSpPr>
            <a:stCxn id="1619" idx="2"/>
          </p:cNvCxnSpPr>
          <p:nvPr/>
        </p:nvCxnSpPr>
        <p:spPr>
          <a:xfrm>
            <a:off x="3404748" y="1423547"/>
            <a:ext cx="57000" cy="233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58"/>
          <p:cNvCxnSpPr>
            <a:stCxn id="1612" idx="2"/>
          </p:cNvCxnSpPr>
          <p:nvPr/>
        </p:nvCxnSpPr>
        <p:spPr>
          <a:xfrm>
            <a:off x="4421217" y="1460073"/>
            <a:ext cx="13200" cy="181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58"/>
          <p:cNvCxnSpPr>
            <a:stCxn id="1626" idx="2"/>
          </p:cNvCxnSpPr>
          <p:nvPr/>
        </p:nvCxnSpPr>
        <p:spPr>
          <a:xfrm flipH="1">
            <a:off x="5212348" y="1460073"/>
            <a:ext cx="52800" cy="189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58"/>
          <p:cNvCxnSpPr/>
          <p:nvPr/>
        </p:nvCxnSpPr>
        <p:spPr>
          <a:xfrm flipH="1" rot="10800000">
            <a:off x="1707793" y="3201539"/>
            <a:ext cx="564000" cy="2934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58"/>
          <p:cNvCxnSpPr/>
          <p:nvPr/>
        </p:nvCxnSpPr>
        <p:spPr>
          <a:xfrm flipH="1" rot="10800000">
            <a:off x="2624973" y="3201627"/>
            <a:ext cx="138900" cy="445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58"/>
          <p:cNvCxnSpPr/>
          <p:nvPr/>
        </p:nvCxnSpPr>
        <p:spPr>
          <a:xfrm rot="10800000">
            <a:off x="3240959" y="3209099"/>
            <a:ext cx="346500" cy="429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58"/>
          <p:cNvCxnSpPr/>
          <p:nvPr/>
        </p:nvCxnSpPr>
        <p:spPr>
          <a:xfrm rot="10800000">
            <a:off x="3806081" y="3201549"/>
            <a:ext cx="304800" cy="4044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3" name="Google Shape;1683;p58"/>
          <p:cNvSpPr/>
          <p:nvPr/>
        </p:nvSpPr>
        <p:spPr>
          <a:xfrm>
            <a:off x="7319150" y="779375"/>
            <a:ext cx="1402200" cy="83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Demand</a:t>
            </a:r>
            <a:endParaRPr/>
          </a:p>
        </p:txBody>
      </p:sp>
      <p:sp>
        <p:nvSpPr>
          <p:cNvPr id="1684" name="Google Shape;1684;p58"/>
          <p:cNvSpPr/>
          <p:nvPr/>
        </p:nvSpPr>
        <p:spPr>
          <a:xfrm>
            <a:off x="7411750" y="3692850"/>
            <a:ext cx="1402200" cy="83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</a:t>
            </a:r>
            <a:endParaRPr/>
          </a:p>
        </p:txBody>
      </p:sp>
      <p:sp>
        <p:nvSpPr>
          <p:cNvPr id="1685" name="Google Shape;1685;p58"/>
          <p:cNvSpPr txBox="1"/>
          <p:nvPr/>
        </p:nvSpPr>
        <p:spPr>
          <a:xfrm>
            <a:off x="5950840" y="4220350"/>
            <a:ext cx="132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Agents</a:t>
            </a:r>
            <a:endParaRPr b="1" sz="22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686" name="Google Shape;1686;p58"/>
          <p:cNvGrpSpPr/>
          <p:nvPr/>
        </p:nvGrpSpPr>
        <p:grpSpPr>
          <a:xfrm>
            <a:off x="6224172" y="3356479"/>
            <a:ext cx="522041" cy="567545"/>
            <a:chOff x="3298100" y="1841598"/>
            <a:chExt cx="537300" cy="611052"/>
          </a:xfrm>
        </p:grpSpPr>
        <p:sp>
          <p:nvSpPr>
            <p:cNvPr id="1687" name="Google Shape;1687;p58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8" name="Google Shape;1688;p58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9" name="Google Shape;1689;p58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0" name="Google Shape;1690;p58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1" name="Google Shape;1691;p58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2" name="Google Shape;1692;p58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693" name="Google Shape;1693;p58"/>
          <p:cNvCxnSpPr>
            <a:stCxn id="1692" idx="2"/>
          </p:cNvCxnSpPr>
          <p:nvPr/>
        </p:nvCxnSpPr>
        <p:spPr>
          <a:xfrm flipH="1">
            <a:off x="6424523" y="3924023"/>
            <a:ext cx="52800" cy="189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59"/>
          <p:cNvSpPr/>
          <p:nvPr/>
        </p:nvSpPr>
        <p:spPr>
          <a:xfrm>
            <a:off x="342900" y="398475"/>
            <a:ext cx="744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ExtraBold"/>
              <a:buNone/>
            </a:pPr>
            <a:r>
              <a:rPr lang="en" sz="19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Flywheel of demand &amp; supply </a:t>
            </a:r>
            <a:endParaRPr sz="1900"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1699" name="Google Shape;169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325" y="1045075"/>
            <a:ext cx="3804052" cy="369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59"/>
          <p:cNvSpPr/>
          <p:nvPr/>
        </p:nvSpPr>
        <p:spPr>
          <a:xfrm>
            <a:off x="5477330" y="1604650"/>
            <a:ext cx="2676600" cy="24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59"/>
          <p:cNvSpPr/>
          <p:nvPr/>
        </p:nvSpPr>
        <p:spPr>
          <a:xfrm>
            <a:off x="5477330" y="1604650"/>
            <a:ext cx="26766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59"/>
          <p:cNvSpPr/>
          <p:nvPr/>
        </p:nvSpPr>
        <p:spPr>
          <a:xfrm>
            <a:off x="5477330" y="1604650"/>
            <a:ext cx="14430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59"/>
          <p:cNvSpPr/>
          <p:nvPr/>
        </p:nvSpPr>
        <p:spPr>
          <a:xfrm>
            <a:off x="5477330" y="3226150"/>
            <a:ext cx="963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400DD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4762A9"/>
                </a:solidFill>
                <a:latin typeface="Inter"/>
                <a:ea typeface="Inter"/>
                <a:cs typeface="Inter"/>
                <a:sym typeface="Inter"/>
              </a:rPr>
              <a:t>Data Subnets:</a:t>
            </a:r>
            <a:endParaRPr b="0" i="0" sz="1000" u="none" cap="none" strike="noStrike">
              <a:solidFill>
                <a:srgbClr val="4762A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59"/>
          <p:cNvSpPr/>
          <p:nvPr/>
        </p:nvSpPr>
        <p:spPr>
          <a:xfrm>
            <a:off x="5493325" y="4209475"/>
            <a:ext cx="2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Inter"/>
              <a:buNone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Sell access to their services to AI agents for new revenue streams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59"/>
          <p:cNvSpPr/>
          <p:nvPr/>
        </p:nvSpPr>
        <p:spPr>
          <a:xfrm>
            <a:off x="5477330" y="2471425"/>
            <a:ext cx="2676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59"/>
          <p:cNvSpPr/>
          <p:nvPr/>
        </p:nvSpPr>
        <p:spPr>
          <a:xfrm>
            <a:off x="5477330" y="2471425"/>
            <a:ext cx="17718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59"/>
          <p:cNvSpPr/>
          <p:nvPr/>
        </p:nvSpPr>
        <p:spPr>
          <a:xfrm>
            <a:off x="5477325" y="2242825"/>
            <a:ext cx="1317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400DD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35A650"/>
                </a:solidFill>
                <a:latin typeface="Inter"/>
                <a:ea typeface="Inter"/>
                <a:cs typeface="Inter"/>
                <a:sym typeface="Inter"/>
              </a:rPr>
              <a:t>Model Subnets:</a:t>
            </a:r>
            <a:endParaRPr b="0" i="0" sz="1000" u="none" cap="none" strike="noStrike">
              <a:solidFill>
                <a:srgbClr val="35A6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59"/>
          <p:cNvSpPr/>
          <p:nvPr/>
        </p:nvSpPr>
        <p:spPr>
          <a:xfrm>
            <a:off x="5477330" y="2507275"/>
            <a:ext cx="27147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Inter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Access to high-quality data and base models for building custom SOTA models, &amp; fair compensation on those models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59"/>
          <p:cNvSpPr/>
          <p:nvPr/>
        </p:nvSpPr>
        <p:spPr>
          <a:xfrm>
            <a:off x="5436175" y="2153994"/>
            <a:ext cx="2676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59"/>
          <p:cNvSpPr/>
          <p:nvPr/>
        </p:nvSpPr>
        <p:spPr>
          <a:xfrm>
            <a:off x="5477330" y="1524525"/>
            <a:ext cx="16779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400DD"/>
              </a:buClr>
              <a:buSzPts val="1000"/>
              <a:buFont typeface="Inter"/>
              <a:buNone/>
            </a:pPr>
            <a:r>
              <a:rPr b="1" i="0" lang="en" sz="1000" u="none" cap="none" strike="noStrike">
                <a:solidFill>
                  <a:srgbClr val="ECA50A"/>
                </a:solidFill>
                <a:latin typeface="Inter"/>
                <a:ea typeface="Inter"/>
                <a:cs typeface="Inter"/>
                <a:sym typeface="Inter"/>
              </a:rPr>
              <a:t>AI Agent </a:t>
            </a:r>
            <a:r>
              <a:rPr b="1" lang="en" sz="1000">
                <a:solidFill>
                  <a:srgbClr val="ECA50A"/>
                </a:solidFill>
                <a:latin typeface="Inter"/>
                <a:ea typeface="Inter"/>
                <a:cs typeface="Inter"/>
                <a:sym typeface="Inter"/>
              </a:rPr>
              <a:t>Builders</a:t>
            </a:r>
            <a:r>
              <a:rPr b="1" i="0" lang="en" sz="1000" u="none" cap="none" strike="noStrike">
                <a:solidFill>
                  <a:srgbClr val="ECA50A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b="0" i="0" sz="1000" u="none" cap="none" strike="noStrike">
              <a:solidFill>
                <a:srgbClr val="ECA5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59"/>
          <p:cNvSpPr/>
          <p:nvPr/>
        </p:nvSpPr>
        <p:spPr>
          <a:xfrm>
            <a:off x="5477324" y="1753800"/>
            <a:ext cx="31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Inter"/>
              <a:buNone/>
            </a:pPr>
            <a:r>
              <a:rPr lang="en" sz="1000">
                <a:latin typeface="Inter"/>
                <a:ea typeface="Inter"/>
                <a:cs typeface="Inter"/>
                <a:sym typeface="Inter"/>
              </a:rPr>
              <a:t>Access and compose data, models, and APIs on-demand—while contributing value back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59"/>
          <p:cNvSpPr/>
          <p:nvPr/>
        </p:nvSpPr>
        <p:spPr>
          <a:xfrm>
            <a:off x="5477330" y="1180788"/>
            <a:ext cx="13176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Key participants: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59"/>
          <p:cNvSpPr/>
          <p:nvPr/>
        </p:nvSpPr>
        <p:spPr>
          <a:xfrm>
            <a:off x="1210613" y="1108213"/>
            <a:ext cx="6603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762A9"/>
              </a:buClr>
              <a:buSzPts val="700"/>
              <a:buFont typeface="Inter"/>
              <a:buNone/>
            </a:pPr>
            <a:r>
              <a:rPr b="1" i="0" lang="en" sz="700" u="none" cap="none" strike="noStrike">
                <a:solidFill>
                  <a:srgbClr val="4762A9"/>
                </a:solidFill>
                <a:latin typeface="Inter"/>
                <a:ea typeface="Inter"/>
                <a:cs typeface="Inter"/>
                <a:sym typeface="Inter"/>
              </a:rPr>
              <a:t>Data Subnets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59"/>
          <p:cNvSpPr/>
          <p:nvPr/>
        </p:nvSpPr>
        <p:spPr>
          <a:xfrm>
            <a:off x="3929066" y="1263925"/>
            <a:ext cx="8937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A650"/>
              </a:buClr>
              <a:buSzPts val="700"/>
              <a:buFont typeface="Inter"/>
              <a:buNone/>
            </a:pPr>
            <a:r>
              <a:rPr b="1" lang="en" sz="700">
                <a:solidFill>
                  <a:srgbClr val="35A650"/>
                </a:solidFill>
                <a:latin typeface="Inter"/>
                <a:ea typeface="Inter"/>
                <a:cs typeface="Inter"/>
                <a:sym typeface="Inter"/>
              </a:rPr>
              <a:t>Model</a:t>
            </a:r>
            <a:r>
              <a:rPr b="1" i="0" lang="en" sz="700" u="none" cap="none" strike="noStrike">
                <a:solidFill>
                  <a:srgbClr val="35A650"/>
                </a:solidFill>
                <a:latin typeface="Inter"/>
                <a:ea typeface="Inter"/>
                <a:cs typeface="Inter"/>
                <a:sym typeface="Inter"/>
              </a:rPr>
              <a:t> Subnets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59"/>
          <p:cNvSpPr/>
          <p:nvPr/>
        </p:nvSpPr>
        <p:spPr>
          <a:xfrm>
            <a:off x="3354929" y="4554100"/>
            <a:ext cx="11700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CA50A"/>
              </a:buClr>
              <a:buSzPts val="700"/>
              <a:buFont typeface="Inter"/>
              <a:buNone/>
            </a:pPr>
            <a:r>
              <a:rPr b="1" i="0" lang="en" sz="700" u="none" cap="none" strike="noStrike">
                <a:solidFill>
                  <a:srgbClr val="ECA50A"/>
                </a:solidFill>
                <a:latin typeface="Inter"/>
                <a:ea typeface="Inter"/>
                <a:cs typeface="Inter"/>
                <a:sym typeface="Inter"/>
              </a:rPr>
              <a:t>AI Agent </a:t>
            </a:r>
            <a:r>
              <a:rPr b="1" lang="en" sz="700">
                <a:solidFill>
                  <a:srgbClr val="ECA50A"/>
                </a:solidFill>
                <a:latin typeface="Inter"/>
                <a:ea typeface="Inter"/>
                <a:cs typeface="Inter"/>
                <a:sym typeface="Inter"/>
              </a:rPr>
              <a:t>Builders</a:t>
            </a:r>
            <a:endParaRPr b="0" i="0" sz="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59"/>
          <p:cNvSpPr/>
          <p:nvPr/>
        </p:nvSpPr>
        <p:spPr>
          <a:xfrm>
            <a:off x="5477320" y="3998225"/>
            <a:ext cx="1924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400DD"/>
              </a:buClr>
              <a:buSzPts val="1000"/>
              <a:buFont typeface="Inter"/>
              <a:buNone/>
            </a:pPr>
            <a:r>
              <a:rPr b="1" lang="en" sz="1000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Service</a:t>
            </a:r>
            <a:r>
              <a:rPr b="1" i="0" lang="en" sz="1000" u="none" cap="none" strike="noStrike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 Subnets:</a:t>
            </a:r>
            <a:endParaRPr b="0" i="0" sz="1000" u="none" cap="none" strike="noStrike">
              <a:solidFill>
                <a:srgbClr val="00AA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59"/>
          <p:cNvSpPr/>
          <p:nvPr/>
        </p:nvSpPr>
        <p:spPr>
          <a:xfrm>
            <a:off x="5477330" y="3490038"/>
            <a:ext cx="2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Inter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Fair monetization on their high-quality essential data to increase revenue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59"/>
          <p:cNvSpPr/>
          <p:nvPr/>
        </p:nvSpPr>
        <p:spPr>
          <a:xfrm>
            <a:off x="385104" y="4188700"/>
            <a:ext cx="11700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CA50A"/>
              </a:buClr>
              <a:buSzPts val="700"/>
              <a:buFont typeface="Inter"/>
              <a:buNone/>
            </a:pPr>
            <a:r>
              <a:rPr b="1" lang="en" sz="700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Service</a:t>
            </a:r>
            <a:r>
              <a:rPr b="1" i="0" lang="en" sz="700" u="none" cap="none" strike="noStrike">
                <a:solidFill>
                  <a:srgbClr val="00AAFF"/>
                </a:solidFill>
                <a:latin typeface="Inter"/>
                <a:ea typeface="Inter"/>
                <a:cs typeface="Inter"/>
                <a:sym typeface="Inter"/>
              </a:rPr>
              <a:t> Subnets</a:t>
            </a:r>
            <a:endParaRPr b="0" i="0" sz="700" u="none" cap="none" strike="noStrike">
              <a:solidFill>
                <a:srgbClr val="00AA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9" name="Google Shape;1719;p59"/>
          <p:cNvGrpSpPr/>
          <p:nvPr/>
        </p:nvGrpSpPr>
        <p:grpSpPr>
          <a:xfrm>
            <a:off x="0" y="0"/>
            <a:ext cx="1290637" cy="253200"/>
            <a:chOff x="0" y="0"/>
            <a:chExt cx="1839300" cy="253200"/>
          </a:xfrm>
        </p:grpSpPr>
        <p:sp>
          <p:nvSpPr>
            <p:cNvPr id="1720" name="Google Shape;1720;p59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0" y="0"/>
              <a:ext cx="18393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GTM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60"/>
          <p:cNvSpPr/>
          <p:nvPr/>
        </p:nvSpPr>
        <p:spPr>
          <a:xfrm rot="1685">
            <a:off x="2353700" y="2144525"/>
            <a:ext cx="4283401" cy="2284800"/>
          </a:xfrm>
          <a:prstGeom prst="rect">
            <a:avLst/>
          </a:prstGeom>
          <a:solidFill>
            <a:srgbClr val="FF0000">
              <a:alpha val="13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8" name="Google Shape;1728;p60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How Kite powers verified identity, </a:t>
            </a:r>
            <a:r>
              <a:rPr lang="en" sz="19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attribution &amp; </a:t>
            </a: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payment 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9" name="Google Shape;1729;p60"/>
          <p:cNvGrpSpPr/>
          <p:nvPr/>
        </p:nvGrpSpPr>
        <p:grpSpPr>
          <a:xfrm>
            <a:off x="6394987" y="1537645"/>
            <a:ext cx="185192" cy="246658"/>
            <a:chOff x="409650" y="728275"/>
            <a:chExt cx="327600" cy="418775"/>
          </a:xfrm>
        </p:grpSpPr>
        <p:sp>
          <p:nvSpPr>
            <p:cNvPr id="1730" name="Google Shape;1730;p60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60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732" name="Google Shape;1732;p60"/>
          <p:cNvGrpSpPr/>
          <p:nvPr/>
        </p:nvGrpSpPr>
        <p:grpSpPr>
          <a:xfrm>
            <a:off x="2613748" y="2544852"/>
            <a:ext cx="522041" cy="567545"/>
            <a:chOff x="3298100" y="1841598"/>
            <a:chExt cx="537300" cy="611052"/>
          </a:xfrm>
        </p:grpSpPr>
        <p:sp>
          <p:nvSpPr>
            <p:cNvPr id="1733" name="Google Shape;1733;p60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4" name="Google Shape;1734;p60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5" name="Google Shape;1735;p60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6" name="Google Shape;1736;p60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7" name="Google Shape;1737;p60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8" name="Google Shape;1738;p60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39" name="Google Shape;1739;p60"/>
          <p:cNvGrpSpPr/>
          <p:nvPr/>
        </p:nvGrpSpPr>
        <p:grpSpPr>
          <a:xfrm>
            <a:off x="7750699" y="1096097"/>
            <a:ext cx="310667" cy="297582"/>
            <a:chOff x="3298100" y="1841598"/>
            <a:chExt cx="537300" cy="611052"/>
          </a:xfrm>
        </p:grpSpPr>
        <p:sp>
          <p:nvSpPr>
            <p:cNvPr id="1740" name="Google Shape;1740;p60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1" name="Google Shape;1741;p60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2" name="Google Shape;1742;p60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3" name="Google Shape;1743;p60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4" name="Google Shape;1744;p60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5" name="Google Shape;1745;p60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46" name="Google Shape;1746;p60"/>
          <p:cNvGrpSpPr/>
          <p:nvPr/>
        </p:nvGrpSpPr>
        <p:grpSpPr>
          <a:xfrm>
            <a:off x="7751035" y="1699358"/>
            <a:ext cx="260664" cy="207088"/>
            <a:chOff x="1990725" y="3603886"/>
            <a:chExt cx="418200" cy="329076"/>
          </a:xfrm>
        </p:grpSpPr>
        <p:sp>
          <p:nvSpPr>
            <p:cNvPr id="1747" name="Google Shape;1747;p60"/>
            <p:cNvSpPr/>
            <p:nvPr/>
          </p:nvSpPr>
          <p:spPr>
            <a:xfrm>
              <a:off x="1990725" y="3822863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8" name="Google Shape;1748;p60"/>
            <p:cNvSpPr/>
            <p:nvPr/>
          </p:nvSpPr>
          <p:spPr>
            <a:xfrm>
              <a:off x="1990725" y="3766450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9" name="Google Shape;1749;p60"/>
            <p:cNvSpPr/>
            <p:nvPr/>
          </p:nvSpPr>
          <p:spPr>
            <a:xfrm>
              <a:off x="1990725" y="3712262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0" name="Google Shape;1750;p60"/>
            <p:cNvSpPr/>
            <p:nvPr/>
          </p:nvSpPr>
          <p:spPr>
            <a:xfrm>
              <a:off x="1990725" y="3655248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1" name="Google Shape;1751;p60"/>
            <p:cNvSpPr/>
            <p:nvPr/>
          </p:nvSpPr>
          <p:spPr>
            <a:xfrm>
              <a:off x="1990725" y="3603886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52" name="Google Shape;1752;p60"/>
          <p:cNvGrpSpPr/>
          <p:nvPr/>
        </p:nvGrpSpPr>
        <p:grpSpPr>
          <a:xfrm>
            <a:off x="8422361" y="1442387"/>
            <a:ext cx="377590" cy="329094"/>
            <a:chOff x="3684021" y="3357425"/>
            <a:chExt cx="795428" cy="759857"/>
          </a:xfrm>
        </p:grpSpPr>
        <p:grpSp>
          <p:nvGrpSpPr>
            <p:cNvPr id="1753" name="Google Shape;1753;p60"/>
            <p:cNvGrpSpPr/>
            <p:nvPr/>
          </p:nvGrpSpPr>
          <p:grpSpPr>
            <a:xfrm rot="-1561617">
              <a:off x="3796582" y="3427411"/>
              <a:ext cx="462258" cy="619885"/>
              <a:chOff x="4607875" y="2934950"/>
              <a:chExt cx="462252" cy="619876"/>
            </a:xfrm>
          </p:grpSpPr>
          <p:sp>
            <p:nvSpPr>
              <p:cNvPr id="1754" name="Google Shape;1754;p60"/>
              <p:cNvSpPr/>
              <p:nvPr/>
            </p:nvSpPr>
            <p:spPr>
              <a:xfrm>
                <a:off x="4607875" y="2934950"/>
                <a:ext cx="315522" cy="388854"/>
              </a:xfrm>
              <a:prstGeom prst="lightningBolt">
                <a:avLst/>
              </a:prstGeom>
              <a:solidFill>
                <a:srgbClr val="1D1C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55" name="Google Shape;1755;p60"/>
              <p:cNvSpPr/>
              <p:nvPr/>
            </p:nvSpPr>
            <p:spPr>
              <a:xfrm rot="-2159208">
                <a:off x="4887661" y="3225857"/>
                <a:ext cx="93431" cy="3333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756" name="Google Shape;1756;p60"/>
            <p:cNvGrpSpPr/>
            <p:nvPr/>
          </p:nvGrpSpPr>
          <p:grpSpPr>
            <a:xfrm rot="-1394850">
              <a:off x="3817858" y="3451450"/>
              <a:ext cx="571962" cy="571811"/>
              <a:chOff x="5977390" y="3299344"/>
              <a:chExt cx="571967" cy="571816"/>
            </a:xfrm>
          </p:grpSpPr>
          <p:sp>
            <p:nvSpPr>
              <p:cNvPr id="1757" name="Google Shape;1757;p60"/>
              <p:cNvSpPr/>
              <p:nvPr/>
            </p:nvSpPr>
            <p:spPr>
              <a:xfrm rot="-2700000">
                <a:off x="6114413" y="3470185"/>
                <a:ext cx="496389" cy="31820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58" name="Google Shape;1758;p60"/>
              <p:cNvSpPr/>
              <p:nvPr/>
            </p:nvSpPr>
            <p:spPr>
              <a:xfrm rot="-2700000">
                <a:off x="5960698" y="3639657"/>
                <a:ext cx="384383" cy="112006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759" name="Google Shape;1759;p60"/>
              <p:cNvCxnSpPr/>
              <p:nvPr/>
            </p:nvCxnSpPr>
            <p:spPr>
              <a:xfrm rot="-2700000">
                <a:off x="5988198" y="3687186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0" name="Google Shape;1760;p60"/>
              <p:cNvCxnSpPr/>
              <p:nvPr/>
            </p:nvCxnSpPr>
            <p:spPr>
              <a:xfrm rot="-2700000">
                <a:off x="6011034" y="3710022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761" name="Google Shape;1761;p60"/>
          <p:cNvGrpSpPr/>
          <p:nvPr/>
        </p:nvGrpSpPr>
        <p:grpSpPr>
          <a:xfrm>
            <a:off x="8489272" y="988895"/>
            <a:ext cx="310677" cy="297596"/>
            <a:chOff x="1262025" y="1364750"/>
            <a:chExt cx="726900" cy="719700"/>
          </a:xfrm>
        </p:grpSpPr>
        <p:sp>
          <p:nvSpPr>
            <p:cNvPr id="1762" name="Google Shape;1762;p60"/>
            <p:cNvSpPr/>
            <p:nvPr/>
          </p:nvSpPr>
          <p:spPr>
            <a:xfrm>
              <a:off x="1262025" y="1364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12620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12620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12620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1262025" y="1974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1566825" y="1440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1566825" y="1593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1566825" y="1745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1566825" y="1898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18716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18716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18716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74" name="Google Shape;1774;p60"/>
            <p:cNvCxnSpPr>
              <a:stCxn id="1762" idx="6"/>
              <a:endCxn id="1767" idx="2"/>
            </p:cNvCxnSpPr>
            <p:nvPr/>
          </p:nvCxnSpPr>
          <p:spPr>
            <a:xfrm>
              <a:off x="1379325" y="1419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5" name="Google Shape;1775;p60"/>
            <p:cNvCxnSpPr>
              <a:stCxn id="1762" idx="6"/>
              <a:endCxn id="1768" idx="2"/>
            </p:cNvCxnSpPr>
            <p:nvPr/>
          </p:nvCxnSpPr>
          <p:spPr>
            <a:xfrm>
              <a:off x="1379325" y="1419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6" name="Google Shape;1776;p60"/>
            <p:cNvCxnSpPr>
              <a:stCxn id="1762" idx="6"/>
              <a:endCxn id="1769" idx="2"/>
            </p:cNvCxnSpPr>
            <p:nvPr/>
          </p:nvCxnSpPr>
          <p:spPr>
            <a:xfrm>
              <a:off x="1379325" y="14198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7" name="Google Shape;1777;p60"/>
            <p:cNvCxnSpPr>
              <a:stCxn id="1762" idx="6"/>
              <a:endCxn id="1770" idx="2"/>
            </p:cNvCxnSpPr>
            <p:nvPr/>
          </p:nvCxnSpPr>
          <p:spPr>
            <a:xfrm>
              <a:off x="1379325" y="14198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8" name="Google Shape;1778;p60"/>
            <p:cNvCxnSpPr>
              <a:stCxn id="1763" idx="6"/>
              <a:endCxn id="1770" idx="2"/>
            </p:cNvCxnSpPr>
            <p:nvPr/>
          </p:nvCxnSpPr>
          <p:spPr>
            <a:xfrm>
              <a:off x="13793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9" name="Google Shape;1779;p60"/>
            <p:cNvCxnSpPr>
              <a:stCxn id="1763" idx="6"/>
              <a:endCxn id="1769" idx="2"/>
            </p:cNvCxnSpPr>
            <p:nvPr/>
          </p:nvCxnSpPr>
          <p:spPr>
            <a:xfrm>
              <a:off x="13793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0" name="Google Shape;1780;p60"/>
            <p:cNvCxnSpPr>
              <a:stCxn id="1763" idx="6"/>
              <a:endCxn id="1768" idx="2"/>
            </p:cNvCxnSpPr>
            <p:nvPr/>
          </p:nvCxnSpPr>
          <p:spPr>
            <a:xfrm>
              <a:off x="13793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1" name="Google Shape;1781;p60"/>
            <p:cNvCxnSpPr>
              <a:stCxn id="1763" idx="6"/>
              <a:endCxn id="1767" idx="2"/>
            </p:cNvCxnSpPr>
            <p:nvPr/>
          </p:nvCxnSpPr>
          <p:spPr>
            <a:xfrm flipH="1" rot="10800000">
              <a:off x="13793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2" name="Google Shape;1782;p60"/>
            <p:cNvCxnSpPr>
              <a:stCxn id="1764" idx="6"/>
              <a:endCxn id="1770" idx="2"/>
            </p:cNvCxnSpPr>
            <p:nvPr/>
          </p:nvCxnSpPr>
          <p:spPr>
            <a:xfrm>
              <a:off x="13793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3" name="Google Shape;1783;p60"/>
            <p:cNvCxnSpPr>
              <a:stCxn id="1764" idx="6"/>
              <a:endCxn id="1769" idx="2"/>
            </p:cNvCxnSpPr>
            <p:nvPr/>
          </p:nvCxnSpPr>
          <p:spPr>
            <a:xfrm>
              <a:off x="13793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4" name="Google Shape;1784;p60"/>
            <p:cNvCxnSpPr>
              <a:stCxn id="1764" idx="6"/>
              <a:endCxn id="1768" idx="2"/>
            </p:cNvCxnSpPr>
            <p:nvPr/>
          </p:nvCxnSpPr>
          <p:spPr>
            <a:xfrm flipH="1" rot="10800000">
              <a:off x="13793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5" name="Google Shape;1785;p60"/>
            <p:cNvCxnSpPr>
              <a:stCxn id="1764" idx="6"/>
              <a:endCxn id="1767" idx="2"/>
            </p:cNvCxnSpPr>
            <p:nvPr/>
          </p:nvCxnSpPr>
          <p:spPr>
            <a:xfrm flipH="1" rot="10800000">
              <a:off x="13793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6" name="Google Shape;1786;p60"/>
            <p:cNvCxnSpPr>
              <a:stCxn id="1765" idx="6"/>
              <a:endCxn id="1770" idx="2"/>
            </p:cNvCxnSpPr>
            <p:nvPr/>
          </p:nvCxnSpPr>
          <p:spPr>
            <a:xfrm>
              <a:off x="13793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7" name="Google Shape;1787;p60"/>
            <p:cNvCxnSpPr>
              <a:stCxn id="1765" idx="6"/>
              <a:endCxn id="1769" idx="2"/>
            </p:cNvCxnSpPr>
            <p:nvPr/>
          </p:nvCxnSpPr>
          <p:spPr>
            <a:xfrm flipH="1" rot="10800000">
              <a:off x="13793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8" name="Google Shape;1788;p60"/>
            <p:cNvCxnSpPr>
              <a:stCxn id="1765" idx="6"/>
              <a:endCxn id="1768" idx="2"/>
            </p:cNvCxnSpPr>
            <p:nvPr/>
          </p:nvCxnSpPr>
          <p:spPr>
            <a:xfrm flipH="1" rot="10800000">
              <a:off x="13793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9" name="Google Shape;1789;p60"/>
            <p:cNvCxnSpPr>
              <a:stCxn id="1765" idx="6"/>
              <a:endCxn id="1767" idx="2"/>
            </p:cNvCxnSpPr>
            <p:nvPr/>
          </p:nvCxnSpPr>
          <p:spPr>
            <a:xfrm flipH="1" rot="10800000">
              <a:off x="1379325" y="14960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0" name="Google Shape;1790;p60"/>
            <p:cNvCxnSpPr>
              <a:stCxn id="1766" idx="6"/>
              <a:endCxn id="1767" idx="2"/>
            </p:cNvCxnSpPr>
            <p:nvPr/>
          </p:nvCxnSpPr>
          <p:spPr>
            <a:xfrm flipH="1" rot="10800000">
              <a:off x="1379325" y="14960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1" name="Google Shape;1791;p60"/>
            <p:cNvCxnSpPr>
              <a:stCxn id="1766" idx="6"/>
              <a:endCxn id="1768" idx="2"/>
            </p:cNvCxnSpPr>
            <p:nvPr/>
          </p:nvCxnSpPr>
          <p:spPr>
            <a:xfrm flipH="1" rot="10800000">
              <a:off x="1379325" y="16484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2" name="Google Shape;1792;p60"/>
            <p:cNvCxnSpPr>
              <a:stCxn id="1766" idx="6"/>
              <a:endCxn id="1769" idx="2"/>
            </p:cNvCxnSpPr>
            <p:nvPr/>
          </p:nvCxnSpPr>
          <p:spPr>
            <a:xfrm flipH="1" rot="10800000">
              <a:off x="1379325" y="1800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3" name="Google Shape;1793;p60"/>
            <p:cNvCxnSpPr>
              <a:stCxn id="1766" idx="6"/>
              <a:endCxn id="1770" idx="2"/>
            </p:cNvCxnSpPr>
            <p:nvPr/>
          </p:nvCxnSpPr>
          <p:spPr>
            <a:xfrm flipH="1" rot="10800000">
              <a:off x="1379325" y="1953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4" name="Google Shape;1794;p60"/>
            <p:cNvCxnSpPr>
              <a:stCxn id="1767" idx="6"/>
              <a:endCxn id="1771" idx="2"/>
            </p:cNvCxnSpPr>
            <p:nvPr/>
          </p:nvCxnSpPr>
          <p:spPr>
            <a:xfrm>
              <a:off x="16841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5" name="Google Shape;1795;p60"/>
            <p:cNvCxnSpPr>
              <a:stCxn id="1768" idx="6"/>
              <a:endCxn id="1771" idx="2"/>
            </p:cNvCxnSpPr>
            <p:nvPr/>
          </p:nvCxnSpPr>
          <p:spPr>
            <a:xfrm flipH="1" rot="10800000">
              <a:off x="16841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6" name="Google Shape;1796;p60"/>
            <p:cNvCxnSpPr>
              <a:stCxn id="1769" idx="6"/>
              <a:endCxn id="1771" idx="2"/>
            </p:cNvCxnSpPr>
            <p:nvPr/>
          </p:nvCxnSpPr>
          <p:spPr>
            <a:xfrm flipH="1" rot="10800000">
              <a:off x="16841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7" name="Google Shape;1797;p60"/>
            <p:cNvCxnSpPr>
              <a:stCxn id="1770" idx="6"/>
              <a:endCxn id="1771" idx="2"/>
            </p:cNvCxnSpPr>
            <p:nvPr/>
          </p:nvCxnSpPr>
          <p:spPr>
            <a:xfrm flipH="1" rot="10800000">
              <a:off x="16841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8" name="Google Shape;1798;p60"/>
            <p:cNvCxnSpPr>
              <a:stCxn id="1767" idx="6"/>
              <a:endCxn id="1772" idx="2"/>
            </p:cNvCxnSpPr>
            <p:nvPr/>
          </p:nvCxnSpPr>
          <p:spPr>
            <a:xfrm>
              <a:off x="16841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9" name="Google Shape;1799;p60"/>
            <p:cNvCxnSpPr>
              <a:stCxn id="1768" idx="6"/>
              <a:endCxn id="1772" idx="2"/>
            </p:cNvCxnSpPr>
            <p:nvPr/>
          </p:nvCxnSpPr>
          <p:spPr>
            <a:xfrm>
              <a:off x="16841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0" name="Google Shape;1800;p60"/>
            <p:cNvCxnSpPr>
              <a:stCxn id="1769" idx="6"/>
              <a:endCxn id="1772" idx="2"/>
            </p:cNvCxnSpPr>
            <p:nvPr/>
          </p:nvCxnSpPr>
          <p:spPr>
            <a:xfrm flipH="1" rot="10800000">
              <a:off x="16841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1" name="Google Shape;1801;p60"/>
            <p:cNvCxnSpPr>
              <a:stCxn id="1770" idx="6"/>
              <a:endCxn id="1773" idx="2"/>
            </p:cNvCxnSpPr>
            <p:nvPr/>
          </p:nvCxnSpPr>
          <p:spPr>
            <a:xfrm flipH="1" rot="10800000">
              <a:off x="16841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2" name="Google Shape;1802;p60"/>
            <p:cNvCxnSpPr>
              <a:stCxn id="1767" idx="6"/>
              <a:endCxn id="1773" idx="3"/>
            </p:cNvCxnSpPr>
            <p:nvPr/>
          </p:nvCxnSpPr>
          <p:spPr>
            <a:xfrm>
              <a:off x="1684125" y="1496000"/>
              <a:ext cx="204600" cy="420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3" name="Google Shape;1803;p60"/>
            <p:cNvCxnSpPr>
              <a:stCxn id="1770" idx="6"/>
              <a:endCxn id="1772" idx="2"/>
            </p:cNvCxnSpPr>
            <p:nvPr/>
          </p:nvCxnSpPr>
          <p:spPr>
            <a:xfrm flipH="1" rot="10800000">
              <a:off x="16841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4" name="Google Shape;1804;p60"/>
            <p:cNvCxnSpPr>
              <a:stCxn id="1769" idx="6"/>
              <a:endCxn id="1773" idx="2"/>
            </p:cNvCxnSpPr>
            <p:nvPr/>
          </p:nvCxnSpPr>
          <p:spPr>
            <a:xfrm>
              <a:off x="16841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5" name="Google Shape;1805;p60"/>
            <p:cNvCxnSpPr>
              <a:stCxn id="1768" idx="6"/>
              <a:endCxn id="1773" idx="2"/>
            </p:cNvCxnSpPr>
            <p:nvPr/>
          </p:nvCxnSpPr>
          <p:spPr>
            <a:xfrm>
              <a:off x="16841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06" name="Google Shape;1806;p60"/>
          <p:cNvSpPr txBox="1"/>
          <p:nvPr/>
        </p:nvSpPr>
        <p:spPr>
          <a:xfrm>
            <a:off x="339425" y="1096100"/>
            <a:ext cx="462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Agent Network = Dynamic and Autonomous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How can they pay securely?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807" name="Google Shape;1807;p60"/>
          <p:cNvGrpSpPr/>
          <p:nvPr/>
        </p:nvGrpSpPr>
        <p:grpSpPr>
          <a:xfrm>
            <a:off x="7692013" y="2212125"/>
            <a:ext cx="310613" cy="207059"/>
            <a:chOff x="6963175" y="2612100"/>
            <a:chExt cx="873000" cy="549813"/>
          </a:xfrm>
        </p:grpSpPr>
        <p:sp>
          <p:nvSpPr>
            <p:cNvPr id="1808" name="Google Shape;1808;p60"/>
            <p:cNvSpPr/>
            <p:nvPr/>
          </p:nvSpPr>
          <p:spPr>
            <a:xfrm>
              <a:off x="6963175" y="2612100"/>
              <a:ext cx="873000" cy="1614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9" name="Google Shape;1809;p60"/>
            <p:cNvSpPr/>
            <p:nvPr/>
          </p:nvSpPr>
          <p:spPr>
            <a:xfrm>
              <a:off x="7036225" y="3022413"/>
              <a:ext cx="726900" cy="13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0" name="Google Shape;1810;p60"/>
            <p:cNvSpPr/>
            <p:nvPr/>
          </p:nvSpPr>
          <p:spPr>
            <a:xfrm>
              <a:off x="7447425" y="2868925"/>
              <a:ext cx="310800" cy="1395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">
                  <a:latin typeface="Nunito"/>
                  <a:ea typeface="Nunito"/>
                  <a:cs typeface="Nunito"/>
                  <a:sym typeface="Nunito"/>
                </a:rPr>
                <a:t>$$$</a:t>
              </a:r>
              <a:endParaRPr b="1" sz="300"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1811" name="Google Shape;1811;p60"/>
            <p:cNvGrpSpPr/>
            <p:nvPr/>
          </p:nvGrpSpPr>
          <p:grpSpPr>
            <a:xfrm>
              <a:off x="7139487" y="2792724"/>
              <a:ext cx="215069" cy="278402"/>
              <a:chOff x="409650" y="728275"/>
              <a:chExt cx="327600" cy="418775"/>
            </a:xfrm>
          </p:grpSpPr>
          <p:sp>
            <p:nvSpPr>
              <p:cNvPr id="1812" name="Google Shape;1812;p60"/>
              <p:cNvSpPr/>
              <p:nvPr/>
            </p:nvSpPr>
            <p:spPr>
              <a:xfrm>
                <a:off x="427850" y="910350"/>
                <a:ext cx="291300" cy="2367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60"/>
              <p:cNvSpPr/>
              <p:nvPr/>
            </p:nvSpPr>
            <p:spPr>
              <a:xfrm>
                <a:off x="409650" y="728275"/>
                <a:ext cx="327600" cy="3186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</p:grpSp>
      <p:grpSp>
        <p:nvGrpSpPr>
          <p:cNvPr id="1814" name="Google Shape;1814;p60"/>
          <p:cNvGrpSpPr/>
          <p:nvPr/>
        </p:nvGrpSpPr>
        <p:grpSpPr>
          <a:xfrm>
            <a:off x="7010099" y="1504647"/>
            <a:ext cx="310667" cy="297582"/>
            <a:chOff x="3298100" y="1841598"/>
            <a:chExt cx="537300" cy="611052"/>
          </a:xfrm>
        </p:grpSpPr>
        <p:sp>
          <p:nvSpPr>
            <p:cNvPr id="1815" name="Google Shape;1815;p60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6" name="Google Shape;1816;p60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7" name="Google Shape;1817;p60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8" name="Google Shape;1818;p60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9" name="Google Shape;1819;p60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0" name="Google Shape;1820;p60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21" name="Google Shape;1821;p60"/>
          <p:cNvGrpSpPr/>
          <p:nvPr/>
        </p:nvGrpSpPr>
        <p:grpSpPr>
          <a:xfrm>
            <a:off x="5854492" y="2664066"/>
            <a:ext cx="417698" cy="329109"/>
            <a:chOff x="1990725" y="3603886"/>
            <a:chExt cx="418200" cy="329076"/>
          </a:xfrm>
        </p:grpSpPr>
        <p:sp>
          <p:nvSpPr>
            <p:cNvPr id="1822" name="Google Shape;1822;p60"/>
            <p:cNvSpPr/>
            <p:nvPr/>
          </p:nvSpPr>
          <p:spPr>
            <a:xfrm>
              <a:off x="1990725" y="3822863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3" name="Google Shape;1823;p60"/>
            <p:cNvSpPr/>
            <p:nvPr/>
          </p:nvSpPr>
          <p:spPr>
            <a:xfrm>
              <a:off x="1990725" y="3766450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4" name="Google Shape;1824;p60"/>
            <p:cNvSpPr/>
            <p:nvPr/>
          </p:nvSpPr>
          <p:spPr>
            <a:xfrm>
              <a:off x="1990725" y="3712262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5" name="Google Shape;1825;p60"/>
            <p:cNvSpPr/>
            <p:nvPr/>
          </p:nvSpPr>
          <p:spPr>
            <a:xfrm>
              <a:off x="1990725" y="3655248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6" name="Google Shape;1826;p60"/>
            <p:cNvSpPr/>
            <p:nvPr/>
          </p:nvSpPr>
          <p:spPr>
            <a:xfrm>
              <a:off x="1990725" y="3603886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827" name="Google Shape;1827;p60"/>
          <p:cNvCxnSpPr/>
          <p:nvPr/>
        </p:nvCxnSpPr>
        <p:spPr>
          <a:xfrm flipH="1" rot="10800000">
            <a:off x="6687250" y="1689200"/>
            <a:ext cx="276900" cy="2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28" name="Google Shape;1828;p60"/>
          <p:cNvCxnSpPr/>
          <p:nvPr/>
        </p:nvCxnSpPr>
        <p:spPr>
          <a:xfrm flipH="1" rot="10800000">
            <a:off x="7386425" y="1349800"/>
            <a:ext cx="352800" cy="33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60"/>
          <p:cNvCxnSpPr/>
          <p:nvPr/>
        </p:nvCxnSpPr>
        <p:spPr>
          <a:xfrm>
            <a:off x="7386425" y="1682200"/>
            <a:ext cx="290700" cy="9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30" name="Google Shape;1830;p60"/>
          <p:cNvCxnSpPr/>
          <p:nvPr/>
        </p:nvCxnSpPr>
        <p:spPr>
          <a:xfrm>
            <a:off x="7400275" y="1689125"/>
            <a:ext cx="207600" cy="66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31" name="Google Shape;1831;p60"/>
          <p:cNvCxnSpPr/>
          <p:nvPr/>
        </p:nvCxnSpPr>
        <p:spPr>
          <a:xfrm>
            <a:off x="8127150" y="1301450"/>
            <a:ext cx="263100" cy="40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832" name="Google Shape;1832;p60"/>
          <p:cNvCxnSpPr/>
          <p:nvPr/>
        </p:nvCxnSpPr>
        <p:spPr>
          <a:xfrm flipH="1" rot="10800000">
            <a:off x="8127150" y="1170025"/>
            <a:ext cx="256200" cy="12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33" name="Google Shape;1833;p60"/>
          <p:cNvSpPr txBox="1"/>
          <p:nvPr/>
        </p:nvSpPr>
        <p:spPr>
          <a:xfrm>
            <a:off x="2510275" y="2070063"/>
            <a:ext cx="7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agent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34" name="Google Shape;1834;p60"/>
          <p:cNvSpPr txBox="1"/>
          <p:nvPr/>
        </p:nvSpPr>
        <p:spPr>
          <a:xfrm>
            <a:off x="5661200" y="2106363"/>
            <a:ext cx="8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service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35" name="Google Shape;1835;p60"/>
          <p:cNvSpPr txBox="1"/>
          <p:nvPr/>
        </p:nvSpPr>
        <p:spPr>
          <a:xfrm>
            <a:off x="373825" y="4507075"/>
            <a:ext cx="8468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solution = Programmable Smart Contracts from both Agent and Service sides</a:t>
            </a:r>
            <a:endParaRPr b="1" sz="16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Flexible, yet autonomous enforcement of control and payment rules</a:t>
            </a:r>
            <a:endParaRPr sz="1600"/>
          </a:p>
        </p:txBody>
      </p:sp>
      <p:grpSp>
        <p:nvGrpSpPr>
          <p:cNvPr id="1836" name="Google Shape;1836;p60"/>
          <p:cNvGrpSpPr/>
          <p:nvPr/>
        </p:nvGrpSpPr>
        <p:grpSpPr>
          <a:xfrm>
            <a:off x="2637925" y="3209625"/>
            <a:ext cx="473700" cy="586500"/>
            <a:chOff x="2330025" y="1683975"/>
            <a:chExt cx="473700" cy="586500"/>
          </a:xfrm>
        </p:grpSpPr>
        <p:sp>
          <p:nvSpPr>
            <p:cNvPr id="1837" name="Google Shape;1837;p60"/>
            <p:cNvSpPr/>
            <p:nvPr/>
          </p:nvSpPr>
          <p:spPr>
            <a:xfrm>
              <a:off x="2330025" y="1683975"/>
              <a:ext cx="473700" cy="586500"/>
            </a:xfrm>
            <a:prstGeom prst="foldedCorner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pic>
          <p:nvPicPr>
            <p:cNvPr id="1838" name="Google Shape;1838;p60" title="KiteAI-Logomark-transparent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78100" y="1788450"/>
              <a:ext cx="377549" cy="377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9" name="Google Shape;1839;p60"/>
          <p:cNvGrpSpPr/>
          <p:nvPr/>
        </p:nvGrpSpPr>
        <p:grpSpPr>
          <a:xfrm>
            <a:off x="5826500" y="3209625"/>
            <a:ext cx="473700" cy="586500"/>
            <a:chOff x="2330025" y="1683975"/>
            <a:chExt cx="473700" cy="586500"/>
          </a:xfrm>
        </p:grpSpPr>
        <p:sp>
          <p:nvSpPr>
            <p:cNvPr id="1840" name="Google Shape;1840;p60"/>
            <p:cNvSpPr/>
            <p:nvPr/>
          </p:nvSpPr>
          <p:spPr>
            <a:xfrm>
              <a:off x="2330025" y="1683975"/>
              <a:ext cx="473700" cy="586500"/>
            </a:xfrm>
            <a:prstGeom prst="foldedCorner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pic>
          <p:nvPicPr>
            <p:cNvPr id="1841" name="Google Shape;1841;p60" title="KiteAI-Logomark-transparent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78100" y="1788450"/>
              <a:ext cx="377549" cy="37754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42" name="Google Shape;1842;p60"/>
          <p:cNvCxnSpPr/>
          <p:nvPr/>
        </p:nvCxnSpPr>
        <p:spPr>
          <a:xfrm flipH="1" rot="10800000">
            <a:off x="3301000" y="2789575"/>
            <a:ext cx="2388300" cy="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1843" name="Google Shape;1843;p60"/>
          <p:cNvGrpSpPr/>
          <p:nvPr/>
        </p:nvGrpSpPr>
        <p:grpSpPr>
          <a:xfrm>
            <a:off x="1711417" y="3491061"/>
            <a:ext cx="310663" cy="417267"/>
            <a:chOff x="409650" y="728275"/>
            <a:chExt cx="327600" cy="418775"/>
          </a:xfrm>
        </p:grpSpPr>
        <p:sp>
          <p:nvSpPr>
            <p:cNvPr id="1844" name="Google Shape;1844;p60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60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846" name="Google Shape;1846;p60"/>
          <p:cNvSpPr txBox="1"/>
          <p:nvPr/>
        </p:nvSpPr>
        <p:spPr>
          <a:xfrm>
            <a:off x="1033700" y="3445225"/>
            <a:ext cx="7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Agent Users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847" name="Google Shape;1847;p60"/>
          <p:cNvGrpSpPr/>
          <p:nvPr/>
        </p:nvGrpSpPr>
        <p:grpSpPr>
          <a:xfrm>
            <a:off x="6856242" y="3491048"/>
            <a:ext cx="310663" cy="417267"/>
            <a:chOff x="409650" y="728275"/>
            <a:chExt cx="327600" cy="418775"/>
          </a:xfrm>
        </p:grpSpPr>
        <p:sp>
          <p:nvSpPr>
            <p:cNvPr id="1848" name="Google Shape;1848;p60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0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850" name="Google Shape;1850;p60"/>
          <p:cNvSpPr txBox="1"/>
          <p:nvPr/>
        </p:nvSpPr>
        <p:spPr>
          <a:xfrm>
            <a:off x="7166900" y="3445225"/>
            <a:ext cx="10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Service Providers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851" name="Google Shape;1851;p60"/>
          <p:cNvCxnSpPr/>
          <p:nvPr/>
        </p:nvCxnSpPr>
        <p:spPr>
          <a:xfrm flipH="1" rot="10800000">
            <a:off x="2194475" y="3627250"/>
            <a:ext cx="353100" cy="11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52" name="Google Shape;1852;p60"/>
          <p:cNvSpPr/>
          <p:nvPr/>
        </p:nvSpPr>
        <p:spPr>
          <a:xfrm>
            <a:off x="3170900" y="2904063"/>
            <a:ext cx="548700" cy="615600"/>
          </a:xfrm>
          <a:prstGeom prst="bentUpArrow">
            <a:avLst>
              <a:gd fmla="val 14307" name="adj1"/>
              <a:gd fmla="val 17152" name="adj2"/>
              <a:gd fmla="val 25000" name="adj3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3" name="Google Shape;1853;p60"/>
          <p:cNvCxnSpPr/>
          <p:nvPr/>
        </p:nvCxnSpPr>
        <p:spPr>
          <a:xfrm rot="10800000">
            <a:off x="6401675" y="3627250"/>
            <a:ext cx="353100" cy="11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54" name="Google Shape;1854;p60"/>
          <p:cNvSpPr txBox="1"/>
          <p:nvPr/>
        </p:nvSpPr>
        <p:spPr>
          <a:xfrm>
            <a:off x="2989950" y="3627250"/>
            <a:ext cx="97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Smart contract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55" name="Google Shape;1855;p60"/>
          <p:cNvSpPr txBox="1"/>
          <p:nvPr/>
        </p:nvSpPr>
        <p:spPr>
          <a:xfrm>
            <a:off x="5168425" y="3627250"/>
            <a:ext cx="97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Smart contract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56" name="Google Shape;1856;p60"/>
          <p:cNvSpPr/>
          <p:nvPr/>
        </p:nvSpPr>
        <p:spPr>
          <a:xfrm flipH="1">
            <a:off x="5215445" y="2904050"/>
            <a:ext cx="548700" cy="615600"/>
          </a:xfrm>
          <a:prstGeom prst="bentUpArrow">
            <a:avLst>
              <a:gd fmla="val 14307" name="adj1"/>
              <a:gd fmla="val 17152" name="adj2"/>
              <a:gd fmla="val 25000" name="adj3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60"/>
          <p:cNvSpPr txBox="1"/>
          <p:nvPr/>
        </p:nvSpPr>
        <p:spPr>
          <a:xfrm>
            <a:off x="3371300" y="2303900"/>
            <a:ext cx="7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ace Grotesk"/>
                <a:ea typeface="Space Grotesk"/>
                <a:cs typeface="Space Grotesk"/>
                <a:sym typeface="Space Grotesk"/>
              </a:rPr>
              <a:t>Spending </a:t>
            </a:r>
            <a:endParaRPr sz="1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ace Grotesk"/>
                <a:ea typeface="Space Grotesk"/>
                <a:cs typeface="Space Grotesk"/>
                <a:sym typeface="Space Grotesk"/>
              </a:rPr>
              <a:t>rules</a:t>
            </a:r>
            <a:endParaRPr sz="1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58" name="Google Shape;1858;p60"/>
          <p:cNvSpPr txBox="1"/>
          <p:nvPr/>
        </p:nvSpPr>
        <p:spPr>
          <a:xfrm>
            <a:off x="4870238" y="2303875"/>
            <a:ext cx="79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pace Grotesk"/>
                <a:ea typeface="Space Grotesk"/>
                <a:cs typeface="Space Grotesk"/>
                <a:sym typeface="Space Grotesk"/>
              </a:rPr>
              <a:t>SLA and dispute</a:t>
            </a:r>
            <a:endParaRPr sz="1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59" name="Google Shape;1859;p60"/>
          <p:cNvSpPr/>
          <p:nvPr/>
        </p:nvSpPr>
        <p:spPr>
          <a:xfrm rot="548564">
            <a:off x="6892000" y="1521340"/>
            <a:ext cx="1255551" cy="401371"/>
          </a:xfrm>
          <a:prstGeom prst="rect">
            <a:avLst/>
          </a:prstGeom>
          <a:solidFill>
            <a:srgbClr val="FF0000">
              <a:alpha val="13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60"/>
          <p:cNvSpPr/>
          <p:nvPr/>
        </p:nvSpPr>
        <p:spPr>
          <a:xfrm>
            <a:off x="0" y="0"/>
            <a:ext cx="1191600" cy="253200"/>
          </a:xfrm>
          <a:prstGeom prst="round2DiagRect">
            <a:avLst>
              <a:gd fmla="val 26183" name="adj1"/>
              <a:gd fmla="val 0" name="adj2"/>
            </a:avLst>
          </a:prstGeom>
          <a:solidFill>
            <a:srgbClr val="00A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Kite AI Platform</a:t>
            </a:r>
            <a:endParaRPr b="1" i="0" sz="9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" name="Google Shape;153;p29"/>
          <p:cNvCxnSpPr/>
          <p:nvPr/>
        </p:nvCxnSpPr>
        <p:spPr>
          <a:xfrm>
            <a:off x="4567500" y="840825"/>
            <a:ext cx="9000" cy="40098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9"/>
          <p:cNvSpPr txBox="1"/>
          <p:nvPr/>
        </p:nvSpPr>
        <p:spPr>
          <a:xfrm>
            <a:off x="785175" y="772525"/>
            <a:ext cx="297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Human centric internet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5831700" y="772525"/>
            <a:ext cx="20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pace Grotesk"/>
                <a:ea typeface="Space Grotesk"/>
                <a:cs typeface="Space Grotesk"/>
                <a:sym typeface="Space Grotesk"/>
              </a:rPr>
              <a:t>Agentic internet</a:t>
            </a:r>
            <a:endParaRPr b="1" sz="18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3658800" y="1588519"/>
            <a:ext cx="1826400" cy="3078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Customer</a:t>
            </a:r>
            <a:endParaRPr b="1" sz="1300">
              <a:solidFill>
                <a:srgbClr val="FFFFFF"/>
              </a:solidFill>
            </a:endParaRPr>
          </a:p>
        </p:txBody>
      </p:sp>
      <p:grpSp>
        <p:nvGrpSpPr>
          <p:cNvPr id="157" name="Google Shape;157;p29"/>
          <p:cNvGrpSpPr/>
          <p:nvPr/>
        </p:nvGrpSpPr>
        <p:grpSpPr>
          <a:xfrm>
            <a:off x="2119042" y="1539161"/>
            <a:ext cx="310663" cy="417267"/>
            <a:chOff x="409650" y="728275"/>
            <a:chExt cx="327600" cy="418775"/>
          </a:xfrm>
        </p:grpSpPr>
        <p:sp>
          <p:nvSpPr>
            <p:cNvPr id="158" name="Google Shape;158;p29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9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60" name="Google Shape;160;p29"/>
          <p:cNvGrpSpPr/>
          <p:nvPr/>
        </p:nvGrpSpPr>
        <p:grpSpPr>
          <a:xfrm>
            <a:off x="6599373" y="1458665"/>
            <a:ext cx="522041" cy="567545"/>
            <a:chOff x="3298100" y="1841598"/>
            <a:chExt cx="537300" cy="611052"/>
          </a:xfrm>
        </p:grpSpPr>
        <p:sp>
          <p:nvSpPr>
            <p:cNvPr id="161" name="Google Shape;161;p29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29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9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7" name="Google Shape;167;p29"/>
          <p:cNvSpPr txBox="1"/>
          <p:nvPr/>
        </p:nvSpPr>
        <p:spPr>
          <a:xfrm>
            <a:off x="47425" y="1439988"/>
            <a:ext cx="135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❌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 identity for “Agent”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3658800" y="2746531"/>
            <a:ext cx="1826400" cy="3078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Payment Rails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1483525" y="2746513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Credit card, ACH, …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47425" y="2597813"/>
            <a:ext cx="15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❌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Slow, localized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0" y="3755650"/>
            <a:ext cx="135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❌</a:t>
            </a: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blocked by human authorization 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3658800" y="3985719"/>
            <a:ext cx="1826400" cy="3078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Authorization</a:t>
            </a:r>
            <a:endParaRPr b="1" sz="1300">
              <a:solidFill>
                <a:srgbClr val="FFFFFF"/>
              </a:solidFill>
            </a:endParaRPr>
          </a:p>
        </p:txBody>
      </p:sp>
      <p:grpSp>
        <p:nvGrpSpPr>
          <p:cNvPr id="173" name="Google Shape;173;p29"/>
          <p:cNvGrpSpPr/>
          <p:nvPr/>
        </p:nvGrpSpPr>
        <p:grpSpPr>
          <a:xfrm>
            <a:off x="6566850" y="2581325"/>
            <a:ext cx="587100" cy="590450"/>
            <a:chOff x="6596300" y="1597300"/>
            <a:chExt cx="587100" cy="590450"/>
          </a:xfrm>
        </p:grpSpPr>
        <p:sp>
          <p:nvSpPr>
            <p:cNvPr id="174" name="Google Shape;174;p29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9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29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78" name="Google Shape;178;p29" title="KiteAI-Logomark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750" y="3030450"/>
            <a:ext cx="377549" cy="37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/>
          <p:nvPr/>
        </p:nvSpPr>
        <p:spPr>
          <a:xfrm>
            <a:off x="6599375" y="3810675"/>
            <a:ext cx="615600" cy="6579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pace Grotesk"/>
                <a:ea typeface="Space Grotesk"/>
                <a:cs typeface="Space Grotesk"/>
                <a:sym typeface="Space Grotesk"/>
              </a:rPr>
              <a:t>Smart contract</a:t>
            </a:r>
            <a:endParaRPr sz="8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80" name="Google Shape;180;p29" title="KiteAI-Logomark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175" y="4246525"/>
            <a:ext cx="377549" cy="37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7458475" y="2489975"/>
            <a:ext cx="164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✅ Global instant payments with crypto wallet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2" name="Google Shape;182;p29"/>
          <p:cNvSpPr txBox="1"/>
          <p:nvPr/>
        </p:nvSpPr>
        <p:spPr>
          <a:xfrm>
            <a:off x="7458475" y="3689000"/>
            <a:ext cx="175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✅ Pre-authorization and control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1483525" y="3831825"/>
            <a:ext cx="196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Manual authorization on Websites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4" name="Google Shape;184;p29" title="KiteAI-Logomark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775" y="1896313"/>
            <a:ext cx="377549" cy="37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7424125" y="1440000"/>
            <a:ext cx="18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✅ Identity for Agent and Owner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Human Centric vs Agentic Internet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>
            <a:off x="0" y="0"/>
            <a:ext cx="975714" cy="253200"/>
            <a:chOff x="0" y="0"/>
            <a:chExt cx="1390500" cy="253200"/>
          </a:xfrm>
        </p:grpSpPr>
        <p:sp>
          <p:nvSpPr>
            <p:cNvPr id="188" name="Google Shape;188;p29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0" y="0"/>
              <a:ext cx="13905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Challenges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0"/>
          <p:cNvGrpSpPr/>
          <p:nvPr/>
        </p:nvGrpSpPr>
        <p:grpSpPr>
          <a:xfrm>
            <a:off x="0" y="0"/>
            <a:ext cx="975714" cy="253200"/>
            <a:chOff x="0" y="0"/>
            <a:chExt cx="1390500" cy="253200"/>
          </a:xfrm>
        </p:grpSpPr>
        <p:sp>
          <p:nvSpPr>
            <p:cNvPr id="195" name="Google Shape;195;p30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0" y="0"/>
              <a:ext cx="13905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Challenges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7" name="Google Shape;197;p30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Key challenges of the Agentic Internet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" name="Google Shape;198;p30"/>
          <p:cNvGrpSpPr/>
          <p:nvPr/>
        </p:nvGrpSpPr>
        <p:grpSpPr>
          <a:xfrm>
            <a:off x="337590" y="1998150"/>
            <a:ext cx="2548628" cy="2100900"/>
            <a:chOff x="-80793" y="1908175"/>
            <a:chExt cx="11920618" cy="2100900"/>
          </a:xfrm>
        </p:grpSpPr>
        <p:sp>
          <p:nvSpPr>
            <p:cNvPr id="199" name="Google Shape;199;p30"/>
            <p:cNvSpPr txBox="1"/>
            <p:nvPr/>
          </p:nvSpPr>
          <p:spPr>
            <a:xfrm>
              <a:off x="-80793" y="1911250"/>
              <a:ext cx="1411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" sz="1300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❌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0"/>
            <p:cNvSpPr txBox="1"/>
            <p:nvPr/>
          </p:nvSpPr>
          <p:spPr>
            <a:xfrm>
              <a:off x="1055725" y="1908175"/>
              <a:ext cx="10784100" cy="21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300">
                  <a:latin typeface="Inter"/>
                  <a:ea typeface="Inter"/>
                  <a:cs typeface="Inter"/>
                  <a:sym typeface="Inter"/>
                </a:rPr>
                <a:t>Identity &amp; Attestation</a:t>
              </a:r>
              <a:endParaRPr b="0" i="0" sz="13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How do agents prove they are legitimate?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Shift from proving humanity to verifying delegated </a:t>
              </a: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authority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Requires verifiable ID (e.g., wallet-linked credentials)</a:t>
              </a:r>
              <a:endParaRPr b="0" i="0" sz="1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3021752" y="1998150"/>
            <a:ext cx="2632405" cy="1906200"/>
            <a:chOff x="-521" y="1908175"/>
            <a:chExt cx="12312467" cy="1906200"/>
          </a:xfrm>
        </p:grpSpPr>
        <p:sp>
          <p:nvSpPr>
            <p:cNvPr id="202" name="Google Shape;202;p30"/>
            <p:cNvSpPr txBox="1"/>
            <p:nvPr/>
          </p:nvSpPr>
          <p:spPr>
            <a:xfrm>
              <a:off x="-521" y="1911250"/>
              <a:ext cx="1411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" sz="1300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❌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0"/>
            <p:cNvSpPr txBox="1"/>
            <p:nvPr/>
          </p:nvSpPr>
          <p:spPr>
            <a:xfrm>
              <a:off x="1136046" y="1908175"/>
              <a:ext cx="11175900" cy="19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300">
                  <a:latin typeface="Inter"/>
                  <a:ea typeface="Inter"/>
                  <a:cs typeface="Inter"/>
                  <a:sym typeface="Inter"/>
                </a:rPr>
                <a:t>Governance &amp; Permissions</a:t>
              </a:r>
              <a:endParaRPr b="0" i="0" sz="13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Need fine-grained control over agent behaviors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Delegation rights, scope, and spend limits must be programmable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Smart contract-based 'agent passports'</a:t>
              </a:r>
              <a:endParaRPr b="0" i="0" sz="1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04" name="Google Shape;204;p30"/>
          <p:cNvGrpSpPr/>
          <p:nvPr/>
        </p:nvGrpSpPr>
        <p:grpSpPr>
          <a:xfrm>
            <a:off x="6076790" y="1998150"/>
            <a:ext cx="2791588" cy="2331000"/>
            <a:chOff x="13219487" y="1908175"/>
            <a:chExt cx="13057005" cy="2331000"/>
          </a:xfrm>
        </p:grpSpPr>
        <p:sp>
          <p:nvSpPr>
            <p:cNvPr id="205" name="Google Shape;205;p30"/>
            <p:cNvSpPr txBox="1"/>
            <p:nvPr/>
          </p:nvSpPr>
          <p:spPr>
            <a:xfrm>
              <a:off x="13219487" y="1911250"/>
              <a:ext cx="14115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" sz="1300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❌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0"/>
            <p:cNvSpPr txBox="1"/>
            <p:nvPr/>
          </p:nvSpPr>
          <p:spPr>
            <a:xfrm>
              <a:off x="14355993" y="1908175"/>
              <a:ext cx="11920500" cy="23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lang="en" sz="13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Autonomous &amp; Verifiable</a:t>
              </a:r>
              <a:r>
                <a:rPr b="1" lang="en" sz="13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r>
                <a:rPr b="1" lang="en" sz="1300">
                  <a:latin typeface="Inter"/>
                  <a:ea typeface="Inter"/>
                  <a:cs typeface="Inter"/>
                  <a:sym typeface="Inter"/>
                </a:rPr>
                <a:t>Transaction</a:t>
              </a:r>
              <a:endParaRPr b="0" i="0" sz="13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Requires new payment rails—instant, low-cost, auditable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Every interaction must leave a cryptographic trail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Font typeface="Inter"/>
                <a:buChar char="●"/>
              </a:pPr>
              <a:r>
                <a:rPr lang="en" sz="1100">
                  <a:latin typeface="Inter"/>
                  <a:ea typeface="Inter"/>
                  <a:cs typeface="Inter"/>
                  <a:sym typeface="Inter"/>
                </a:rPr>
                <a:t>Ensure transparency, provenance, and trust at scale</a:t>
              </a:r>
              <a:endParaRPr sz="11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07" name="Google Shape;207;p30"/>
          <p:cNvSpPr txBox="1"/>
          <p:nvPr/>
        </p:nvSpPr>
        <p:spPr>
          <a:xfrm>
            <a:off x="266700" y="985050"/>
            <a:ext cx="7885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we desire: Agents can </a:t>
            </a:r>
            <a:r>
              <a:rPr b="1" i="1" lang="en" sz="1700" u="sng">
                <a:solidFill>
                  <a:srgbClr val="00AAFF"/>
                </a:solidFill>
              </a:rPr>
              <a:t>operate autonomously</a:t>
            </a:r>
            <a:r>
              <a:rPr lang="en" sz="1700"/>
              <a:t> with </a:t>
            </a:r>
            <a:r>
              <a:rPr b="1" i="1" lang="en" sz="1700" u="sng">
                <a:solidFill>
                  <a:srgbClr val="00AAFF"/>
                </a:solidFill>
              </a:rPr>
              <a:t>trust</a:t>
            </a:r>
            <a:endParaRPr b="1" i="1" sz="1700" u="sng">
              <a:solidFill>
                <a:srgbClr val="00AA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31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213" name="Google Shape;213;p31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Mission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15" name="Google Shape;215;p31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Kite AI is the Trust Layer for </a:t>
            </a: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AI Agent Era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266700" y="803229"/>
            <a:ext cx="879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Kite AI provides the </a:t>
            </a:r>
            <a:r>
              <a:rPr b="1" lang="en"/>
              <a:t>trust</a:t>
            </a:r>
            <a:r>
              <a:rPr lang="en"/>
              <a:t> framework across the </a:t>
            </a:r>
            <a:r>
              <a:rPr b="1" i="1" lang="en" u="sng">
                <a:solidFill>
                  <a:schemeClr val="dk1"/>
                </a:solidFill>
              </a:rPr>
              <a:t>entire AI value chain</a:t>
            </a:r>
            <a:r>
              <a:rPr lang="en">
                <a:solidFill>
                  <a:schemeClr val="dk1"/>
                </a:solidFill>
              </a:rPr>
              <a:t> through </a:t>
            </a:r>
            <a:r>
              <a:rPr b="1" lang="en">
                <a:solidFill>
                  <a:srgbClr val="00AAFF"/>
                </a:solidFill>
              </a:rPr>
              <a:t>Identity, Governance, Verification, and Payment</a:t>
            </a:r>
            <a:endParaRPr b="1">
              <a:solidFill>
                <a:srgbClr val="00AAFF"/>
              </a:solidFill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896850" y="1485130"/>
            <a:ext cx="7290000" cy="3327300"/>
          </a:xfrm>
          <a:prstGeom prst="roundRect">
            <a:avLst>
              <a:gd fmla="val 16667" name="adj"/>
            </a:avLst>
          </a:prstGeom>
          <a:solidFill>
            <a:srgbClr val="D1F7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791" y="2621599"/>
            <a:ext cx="3419116" cy="10389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31"/>
          <p:cNvGrpSpPr/>
          <p:nvPr/>
        </p:nvGrpSpPr>
        <p:grpSpPr>
          <a:xfrm>
            <a:off x="1592464" y="2318520"/>
            <a:ext cx="406323" cy="305646"/>
            <a:chOff x="1990725" y="3603886"/>
            <a:chExt cx="418200" cy="329076"/>
          </a:xfrm>
        </p:grpSpPr>
        <p:sp>
          <p:nvSpPr>
            <p:cNvPr id="220" name="Google Shape;220;p31"/>
            <p:cNvSpPr/>
            <p:nvPr/>
          </p:nvSpPr>
          <p:spPr>
            <a:xfrm>
              <a:off x="1990725" y="3822863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990725" y="3766450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1990725" y="3712262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990725" y="3655248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1990725" y="3603886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5" name="Google Shape;225;p31"/>
          <p:cNvGrpSpPr/>
          <p:nvPr/>
        </p:nvGrpSpPr>
        <p:grpSpPr>
          <a:xfrm>
            <a:off x="1411618" y="3233510"/>
            <a:ext cx="406323" cy="305646"/>
            <a:chOff x="1990725" y="3603886"/>
            <a:chExt cx="418200" cy="329076"/>
          </a:xfrm>
        </p:grpSpPr>
        <p:sp>
          <p:nvSpPr>
            <p:cNvPr id="226" name="Google Shape;226;p31"/>
            <p:cNvSpPr/>
            <p:nvPr/>
          </p:nvSpPr>
          <p:spPr>
            <a:xfrm>
              <a:off x="1990725" y="3822863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990725" y="3766450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1990725" y="3712262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1990725" y="3655248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990725" y="3603886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1" name="Google Shape;231;p31"/>
          <p:cNvGrpSpPr/>
          <p:nvPr/>
        </p:nvGrpSpPr>
        <p:grpSpPr>
          <a:xfrm>
            <a:off x="1332721" y="2773298"/>
            <a:ext cx="406323" cy="305646"/>
            <a:chOff x="1990725" y="3603886"/>
            <a:chExt cx="418200" cy="329076"/>
          </a:xfrm>
        </p:grpSpPr>
        <p:sp>
          <p:nvSpPr>
            <p:cNvPr id="232" name="Google Shape;232;p31"/>
            <p:cNvSpPr/>
            <p:nvPr/>
          </p:nvSpPr>
          <p:spPr>
            <a:xfrm>
              <a:off x="1990725" y="3822863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1990725" y="3766450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1990725" y="3712262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1990725" y="3655248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1990725" y="3603886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7" name="Google Shape;237;p31"/>
          <p:cNvGrpSpPr/>
          <p:nvPr/>
        </p:nvGrpSpPr>
        <p:grpSpPr>
          <a:xfrm>
            <a:off x="3550057" y="4039928"/>
            <a:ext cx="706256" cy="668457"/>
            <a:chOff x="1262025" y="1364750"/>
            <a:chExt cx="726900" cy="719700"/>
          </a:xfrm>
        </p:grpSpPr>
        <p:sp>
          <p:nvSpPr>
            <p:cNvPr id="238" name="Google Shape;238;p31"/>
            <p:cNvSpPr/>
            <p:nvPr/>
          </p:nvSpPr>
          <p:spPr>
            <a:xfrm>
              <a:off x="1262025" y="1364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2620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12620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2620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262025" y="1974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566825" y="1440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1566825" y="1593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566825" y="1745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566825" y="1898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18716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18716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18716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0" name="Google Shape;250;p31"/>
            <p:cNvCxnSpPr>
              <a:stCxn id="238" idx="6"/>
              <a:endCxn id="243" idx="2"/>
            </p:cNvCxnSpPr>
            <p:nvPr/>
          </p:nvCxnSpPr>
          <p:spPr>
            <a:xfrm>
              <a:off x="1379325" y="1419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31"/>
            <p:cNvCxnSpPr>
              <a:stCxn id="238" idx="6"/>
              <a:endCxn id="244" idx="2"/>
            </p:cNvCxnSpPr>
            <p:nvPr/>
          </p:nvCxnSpPr>
          <p:spPr>
            <a:xfrm>
              <a:off x="1379325" y="1419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31"/>
            <p:cNvCxnSpPr>
              <a:stCxn id="238" idx="6"/>
              <a:endCxn id="245" idx="2"/>
            </p:cNvCxnSpPr>
            <p:nvPr/>
          </p:nvCxnSpPr>
          <p:spPr>
            <a:xfrm>
              <a:off x="1379325" y="14198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31"/>
            <p:cNvCxnSpPr>
              <a:stCxn id="238" idx="6"/>
              <a:endCxn id="246" idx="2"/>
            </p:cNvCxnSpPr>
            <p:nvPr/>
          </p:nvCxnSpPr>
          <p:spPr>
            <a:xfrm>
              <a:off x="1379325" y="14198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31"/>
            <p:cNvCxnSpPr>
              <a:stCxn id="239" idx="6"/>
              <a:endCxn id="246" idx="2"/>
            </p:cNvCxnSpPr>
            <p:nvPr/>
          </p:nvCxnSpPr>
          <p:spPr>
            <a:xfrm>
              <a:off x="13793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31"/>
            <p:cNvCxnSpPr>
              <a:stCxn id="239" idx="6"/>
              <a:endCxn id="245" idx="2"/>
            </p:cNvCxnSpPr>
            <p:nvPr/>
          </p:nvCxnSpPr>
          <p:spPr>
            <a:xfrm>
              <a:off x="13793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31"/>
            <p:cNvCxnSpPr>
              <a:stCxn id="239" idx="6"/>
              <a:endCxn id="244" idx="2"/>
            </p:cNvCxnSpPr>
            <p:nvPr/>
          </p:nvCxnSpPr>
          <p:spPr>
            <a:xfrm>
              <a:off x="13793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31"/>
            <p:cNvCxnSpPr>
              <a:stCxn id="239" idx="6"/>
              <a:endCxn id="243" idx="2"/>
            </p:cNvCxnSpPr>
            <p:nvPr/>
          </p:nvCxnSpPr>
          <p:spPr>
            <a:xfrm flipH="1" rot="10800000">
              <a:off x="13793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31"/>
            <p:cNvCxnSpPr>
              <a:stCxn id="240" idx="6"/>
              <a:endCxn id="246" idx="2"/>
            </p:cNvCxnSpPr>
            <p:nvPr/>
          </p:nvCxnSpPr>
          <p:spPr>
            <a:xfrm>
              <a:off x="13793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31"/>
            <p:cNvCxnSpPr>
              <a:stCxn id="240" idx="6"/>
              <a:endCxn id="245" idx="2"/>
            </p:cNvCxnSpPr>
            <p:nvPr/>
          </p:nvCxnSpPr>
          <p:spPr>
            <a:xfrm>
              <a:off x="13793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31"/>
            <p:cNvCxnSpPr>
              <a:stCxn id="240" idx="6"/>
              <a:endCxn id="244" idx="2"/>
            </p:cNvCxnSpPr>
            <p:nvPr/>
          </p:nvCxnSpPr>
          <p:spPr>
            <a:xfrm flipH="1" rot="10800000">
              <a:off x="13793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31"/>
            <p:cNvCxnSpPr>
              <a:stCxn id="240" idx="6"/>
              <a:endCxn id="243" idx="2"/>
            </p:cNvCxnSpPr>
            <p:nvPr/>
          </p:nvCxnSpPr>
          <p:spPr>
            <a:xfrm flipH="1" rot="10800000">
              <a:off x="13793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31"/>
            <p:cNvCxnSpPr>
              <a:stCxn id="241" idx="6"/>
              <a:endCxn id="246" idx="2"/>
            </p:cNvCxnSpPr>
            <p:nvPr/>
          </p:nvCxnSpPr>
          <p:spPr>
            <a:xfrm>
              <a:off x="13793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31"/>
            <p:cNvCxnSpPr>
              <a:stCxn id="241" idx="6"/>
              <a:endCxn id="245" idx="2"/>
            </p:cNvCxnSpPr>
            <p:nvPr/>
          </p:nvCxnSpPr>
          <p:spPr>
            <a:xfrm flipH="1" rot="10800000">
              <a:off x="13793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31"/>
            <p:cNvCxnSpPr>
              <a:stCxn id="241" idx="6"/>
              <a:endCxn id="244" idx="2"/>
            </p:cNvCxnSpPr>
            <p:nvPr/>
          </p:nvCxnSpPr>
          <p:spPr>
            <a:xfrm flipH="1" rot="10800000">
              <a:off x="13793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31"/>
            <p:cNvCxnSpPr>
              <a:stCxn id="241" idx="6"/>
              <a:endCxn id="243" idx="2"/>
            </p:cNvCxnSpPr>
            <p:nvPr/>
          </p:nvCxnSpPr>
          <p:spPr>
            <a:xfrm flipH="1" rot="10800000">
              <a:off x="1379325" y="14960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31"/>
            <p:cNvCxnSpPr>
              <a:stCxn id="242" idx="6"/>
              <a:endCxn id="243" idx="2"/>
            </p:cNvCxnSpPr>
            <p:nvPr/>
          </p:nvCxnSpPr>
          <p:spPr>
            <a:xfrm flipH="1" rot="10800000">
              <a:off x="1379325" y="14960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31"/>
            <p:cNvCxnSpPr>
              <a:stCxn id="242" idx="6"/>
              <a:endCxn id="244" idx="2"/>
            </p:cNvCxnSpPr>
            <p:nvPr/>
          </p:nvCxnSpPr>
          <p:spPr>
            <a:xfrm flipH="1" rot="10800000">
              <a:off x="1379325" y="16484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31"/>
            <p:cNvCxnSpPr>
              <a:stCxn id="242" idx="6"/>
              <a:endCxn id="245" idx="2"/>
            </p:cNvCxnSpPr>
            <p:nvPr/>
          </p:nvCxnSpPr>
          <p:spPr>
            <a:xfrm flipH="1" rot="10800000">
              <a:off x="1379325" y="1800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31"/>
            <p:cNvCxnSpPr>
              <a:stCxn id="242" idx="6"/>
              <a:endCxn id="246" idx="2"/>
            </p:cNvCxnSpPr>
            <p:nvPr/>
          </p:nvCxnSpPr>
          <p:spPr>
            <a:xfrm flipH="1" rot="10800000">
              <a:off x="1379325" y="1953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31"/>
            <p:cNvCxnSpPr>
              <a:stCxn id="243" idx="6"/>
              <a:endCxn id="247" idx="2"/>
            </p:cNvCxnSpPr>
            <p:nvPr/>
          </p:nvCxnSpPr>
          <p:spPr>
            <a:xfrm>
              <a:off x="16841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31"/>
            <p:cNvCxnSpPr>
              <a:stCxn id="244" idx="6"/>
              <a:endCxn id="247" idx="2"/>
            </p:cNvCxnSpPr>
            <p:nvPr/>
          </p:nvCxnSpPr>
          <p:spPr>
            <a:xfrm flipH="1" rot="10800000">
              <a:off x="16841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31"/>
            <p:cNvCxnSpPr>
              <a:stCxn id="245" idx="6"/>
              <a:endCxn id="247" idx="2"/>
            </p:cNvCxnSpPr>
            <p:nvPr/>
          </p:nvCxnSpPr>
          <p:spPr>
            <a:xfrm flipH="1" rot="10800000">
              <a:off x="16841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31"/>
            <p:cNvCxnSpPr>
              <a:stCxn id="246" idx="6"/>
              <a:endCxn id="247" idx="2"/>
            </p:cNvCxnSpPr>
            <p:nvPr/>
          </p:nvCxnSpPr>
          <p:spPr>
            <a:xfrm flipH="1" rot="10800000">
              <a:off x="16841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31"/>
            <p:cNvCxnSpPr>
              <a:stCxn id="243" idx="6"/>
              <a:endCxn id="248" idx="2"/>
            </p:cNvCxnSpPr>
            <p:nvPr/>
          </p:nvCxnSpPr>
          <p:spPr>
            <a:xfrm>
              <a:off x="16841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31"/>
            <p:cNvCxnSpPr>
              <a:stCxn id="244" idx="6"/>
              <a:endCxn id="248" idx="2"/>
            </p:cNvCxnSpPr>
            <p:nvPr/>
          </p:nvCxnSpPr>
          <p:spPr>
            <a:xfrm>
              <a:off x="16841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31"/>
            <p:cNvCxnSpPr>
              <a:stCxn id="245" idx="6"/>
              <a:endCxn id="248" idx="2"/>
            </p:cNvCxnSpPr>
            <p:nvPr/>
          </p:nvCxnSpPr>
          <p:spPr>
            <a:xfrm flipH="1" rot="10800000">
              <a:off x="16841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31"/>
            <p:cNvCxnSpPr>
              <a:stCxn id="246" idx="6"/>
              <a:endCxn id="249" idx="2"/>
            </p:cNvCxnSpPr>
            <p:nvPr/>
          </p:nvCxnSpPr>
          <p:spPr>
            <a:xfrm flipH="1" rot="10800000">
              <a:off x="16841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31"/>
            <p:cNvCxnSpPr>
              <a:stCxn id="243" idx="6"/>
              <a:endCxn id="249" idx="3"/>
            </p:cNvCxnSpPr>
            <p:nvPr/>
          </p:nvCxnSpPr>
          <p:spPr>
            <a:xfrm>
              <a:off x="1684125" y="1496000"/>
              <a:ext cx="204600" cy="420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31"/>
            <p:cNvCxnSpPr>
              <a:stCxn id="246" idx="6"/>
              <a:endCxn id="248" idx="2"/>
            </p:cNvCxnSpPr>
            <p:nvPr/>
          </p:nvCxnSpPr>
          <p:spPr>
            <a:xfrm flipH="1" rot="10800000">
              <a:off x="16841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31"/>
            <p:cNvCxnSpPr>
              <a:stCxn id="245" idx="6"/>
              <a:endCxn id="249" idx="2"/>
            </p:cNvCxnSpPr>
            <p:nvPr/>
          </p:nvCxnSpPr>
          <p:spPr>
            <a:xfrm>
              <a:off x="16841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31"/>
            <p:cNvCxnSpPr>
              <a:stCxn id="244" idx="6"/>
              <a:endCxn id="249" idx="2"/>
            </p:cNvCxnSpPr>
            <p:nvPr/>
          </p:nvCxnSpPr>
          <p:spPr>
            <a:xfrm>
              <a:off x="16841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2" name="Google Shape;282;p31"/>
          <p:cNvGrpSpPr/>
          <p:nvPr/>
        </p:nvGrpSpPr>
        <p:grpSpPr>
          <a:xfrm>
            <a:off x="2632877" y="3887739"/>
            <a:ext cx="706256" cy="668457"/>
            <a:chOff x="1262025" y="1364750"/>
            <a:chExt cx="726900" cy="719700"/>
          </a:xfrm>
        </p:grpSpPr>
        <p:sp>
          <p:nvSpPr>
            <p:cNvPr id="283" name="Google Shape;283;p31"/>
            <p:cNvSpPr/>
            <p:nvPr/>
          </p:nvSpPr>
          <p:spPr>
            <a:xfrm>
              <a:off x="1262025" y="1364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2620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12620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620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262025" y="1974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566825" y="1440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1566825" y="15933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566825" y="17457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1566825" y="1898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1871625" y="15171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1871625" y="16695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1871625" y="1821950"/>
              <a:ext cx="117300" cy="1101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5" name="Google Shape;295;p31"/>
            <p:cNvCxnSpPr>
              <a:stCxn id="283" idx="6"/>
              <a:endCxn id="288" idx="2"/>
            </p:cNvCxnSpPr>
            <p:nvPr/>
          </p:nvCxnSpPr>
          <p:spPr>
            <a:xfrm>
              <a:off x="1379325" y="1419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31"/>
            <p:cNvCxnSpPr>
              <a:stCxn id="283" idx="6"/>
              <a:endCxn id="289" idx="2"/>
            </p:cNvCxnSpPr>
            <p:nvPr/>
          </p:nvCxnSpPr>
          <p:spPr>
            <a:xfrm>
              <a:off x="1379325" y="1419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31"/>
            <p:cNvCxnSpPr>
              <a:stCxn id="283" idx="6"/>
              <a:endCxn id="290" idx="2"/>
            </p:cNvCxnSpPr>
            <p:nvPr/>
          </p:nvCxnSpPr>
          <p:spPr>
            <a:xfrm>
              <a:off x="1379325" y="14198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31"/>
            <p:cNvCxnSpPr>
              <a:stCxn id="283" idx="6"/>
              <a:endCxn id="291" idx="2"/>
            </p:cNvCxnSpPr>
            <p:nvPr/>
          </p:nvCxnSpPr>
          <p:spPr>
            <a:xfrm>
              <a:off x="1379325" y="14198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31"/>
            <p:cNvCxnSpPr>
              <a:stCxn id="284" idx="6"/>
              <a:endCxn id="291" idx="2"/>
            </p:cNvCxnSpPr>
            <p:nvPr/>
          </p:nvCxnSpPr>
          <p:spPr>
            <a:xfrm>
              <a:off x="13793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31"/>
            <p:cNvCxnSpPr>
              <a:stCxn id="284" idx="6"/>
              <a:endCxn id="290" idx="2"/>
            </p:cNvCxnSpPr>
            <p:nvPr/>
          </p:nvCxnSpPr>
          <p:spPr>
            <a:xfrm>
              <a:off x="13793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Google Shape;301;p31"/>
            <p:cNvCxnSpPr>
              <a:stCxn id="284" idx="6"/>
              <a:endCxn id="289" idx="2"/>
            </p:cNvCxnSpPr>
            <p:nvPr/>
          </p:nvCxnSpPr>
          <p:spPr>
            <a:xfrm>
              <a:off x="13793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31"/>
            <p:cNvCxnSpPr>
              <a:stCxn id="284" idx="6"/>
              <a:endCxn id="288" idx="2"/>
            </p:cNvCxnSpPr>
            <p:nvPr/>
          </p:nvCxnSpPr>
          <p:spPr>
            <a:xfrm flipH="1" rot="10800000">
              <a:off x="13793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31"/>
            <p:cNvCxnSpPr>
              <a:stCxn id="285" idx="6"/>
              <a:endCxn id="291" idx="2"/>
            </p:cNvCxnSpPr>
            <p:nvPr/>
          </p:nvCxnSpPr>
          <p:spPr>
            <a:xfrm>
              <a:off x="13793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31"/>
            <p:cNvCxnSpPr>
              <a:stCxn id="285" idx="6"/>
              <a:endCxn id="290" idx="2"/>
            </p:cNvCxnSpPr>
            <p:nvPr/>
          </p:nvCxnSpPr>
          <p:spPr>
            <a:xfrm>
              <a:off x="13793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31"/>
            <p:cNvCxnSpPr>
              <a:stCxn id="285" idx="6"/>
              <a:endCxn id="289" idx="2"/>
            </p:cNvCxnSpPr>
            <p:nvPr/>
          </p:nvCxnSpPr>
          <p:spPr>
            <a:xfrm flipH="1" rot="10800000">
              <a:off x="13793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31"/>
            <p:cNvCxnSpPr>
              <a:stCxn id="285" idx="6"/>
              <a:endCxn id="288" idx="2"/>
            </p:cNvCxnSpPr>
            <p:nvPr/>
          </p:nvCxnSpPr>
          <p:spPr>
            <a:xfrm flipH="1" rot="10800000">
              <a:off x="13793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31"/>
            <p:cNvCxnSpPr>
              <a:stCxn id="286" idx="6"/>
              <a:endCxn id="291" idx="2"/>
            </p:cNvCxnSpPr>
            <p:nvPr/>
          </p:nvCxnSpPr>
          <p:spPr>
            <a:xfrm>
              <a:off x="13793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31"/>
            <p:cNvCxnSpPr>
              <a:stCxn id="286" idx="6"/>
              <a:endCxn id="290" idx="2"/>
            </p:cNvCxnSpPr>
            <p:nvPr/>
          </p:nvCxnSpPr>
          <p:spPr>
            <a:xfrm flipH="1" rot="10800000">
              <a:off x="13793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31"/>
            <p:cNvCxnSpPr>
              <a:stCxn id="286" idx="6"/>
              <a:endCxn id="289" idx="2"/>
            </p:cNvCxnSpPr>
            <p:nvPr/>
          </p:nvCxnSpPr>
          <p:spPr>
            <a:xfrm flipH="1" rot="10800000">
              <a:off x="13793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31"/>
            <p:cNvCxnSpPr>
              <a:stCxn id="286" idx="6"/>
              <a:endCxn id="288" idx="2"/>
            </p:cNvCxnSpPr>
            <p:nvPr/>
          </p:nvCxnSpPr>
          <p:spPr>
            <a:xfrm flipH="1" rot="10800000">
              <a:off x="1379325" y="14960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31"/>
            <p:cNvCxnSpPr>
              <a:stCxn id="287" idx="6"/>
              <a:endCxn id="288" idx="2"/>
            </p:cNvCxnSpPr>
            <p:nvPr/>
          </p:nvCxnSpPr>
          <p:spPr>
            <a:xfrm flipH="1" rot="10800000">
              <a:off x="1379325" y="1496000"/>
              <a:ext cx="187500" cy="53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31"/>
            <p:cNvCxnSpPr>
              <a:stCxn id="287" idx="6"/>
              <a:endCxn id="289" idx="2"/>
            </p:cNvCxnSpPr>
            <p:nvPr/>
          </p:nvCxnSpPr>
          <p:spPr>
            <a:xfrm flipH="1" rot="10800000">
              <a:off x="1379325" y="16484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31"/>
            <p:cNvCxnSpPr>
              <a:stCxn id="287" idx="6"/>
              <a:endCxn id="290" idx="2"/>
            </p:cNvCxnSpPr>
            <p:nvPr/>
          </p:nvCxnSpPr>
          <p:spPr>
            <a:xfrm flipH="1" rot="10800000">
              <a:off x="1379325" y="18008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31"/>
            <p:cNvCxnSpPr>
              <a:stCxn id="287" idx="6"/>
              <a:endCxn id="291" idx="2"/>
            </p:cNvCxnSpPr>
            <p:nvPr/>
          </p:nvCxnSpPr>
          <p:spPr>
            <a:xfrm flipH="1" rot="10800000">
              <a:off x="1379325" y="1953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31"/>
            <p:cNvCxnSpPr>
              <a:stCxn id="288" idx="6"/>
              <a:endCxn id="292" idx="2"/>
            </p:cNvCxnSpPr>
            <p:nvPr/>
          </p:nvCxnSpPr>
          <p:spPr>
            <a:xfrm>
              <a:off x="1684125" y="1496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31"/>
            <p:cNvCxnSpPr>
              <a:stCxn id="289" idx="6"/>
              <a:endCxn id="292" idx="2"/>
            </p:cNvCxnSpPr>
            <p:nvPr/>
          </p:nvCxnSpPr>
          <p:spPr>
            <a:xfrm flipH="1" rot="10800000">
              <a:off x="1684125" y="15722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31"/>
            <p:cNvCxnSpPr>
              <a:stCxn id="290" idx="6"/>
              <a:endCxn id="292" idx="2"/>
            </p:cNvCxnSpPr>
            <p:nvPr/>
          </p:nvCxnSpPr>
          <p:spPr>
            <a:xfrm flipH="1" rot="10800000">
              <a:off x="1684125" y="15722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31"/>
            <p:cNvCxnSpPr>
              <a:stCxn id="291" idx="6"/>
              <a:endCxn id="292" idx="2"/>
            </p:cNvCxnSpPr>
            <p:nvPr/>
          </p:nvCxnSpPr>
          <p:spPr>
            <a:xfrm flipH="1" rot="10800000">
              <a:off x="1684125" y="1572200"/>
              <a:ext cx="187500" cy="381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31"/>
            <p:cNvCxnSpPr>
              <a:stCxn id="288" idx="6"/>
              <a:endCxn id="293" idx="2"/>
            </p:cNvCxnSpPr>
            <p:nvPr/>
          </p:nvCxnSpPr>
          <p:spPr>
            <a:xfrm>
              <a:off x="1684125" y="14960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31"/>
            <p:cNvCxnSpPr>
              <a:stCxn id="289" idx="6"/>
              <a:endCxn id="293" idx="2"/>
            </p:cNvCxnSpPr>
            <p:nvPr/>
          </p:nvCxnSpPr>
          <p:spPr>
            <a:xfrm>
              <a:off x="1684125" y="16484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31"/>
            <p:cNvCxnSpPr>
              <a:stCxn id="290" idx="6"/>
              <a:endCxn id="293" idx="2"/>
            </p:cNvCxnSpPr>
            <p:nvPr/>
          </p:nvCxnSpPr>
          <p:spPr>
            <a:xfrm flipH="1" rot="10800000">
              <a:off x="1684125" y="17246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31"/>
            <p:cNvCxnSpPr>
              <a:stCxn id="291" idx="6"/>
              <a:endCxn id="294" idx="2"/>
            </p:cNvCxnSpPr>
            <p:nvPr/>
          </p:nvCxnSpPr>
          <p:spPr>
            <a:xfrm flipH="1" rot="10800000">
              <a:off x="1684125" y="18770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31"/>
            <p:cNvCxnSpPr>
              <a:stCxn id="288" idx="6"/>
              <a:endCxn id="294" idx="3"/>
            </p:cNvCxnSpPr>
            <p:nvPr/>
          </p:nvCxnSpPr>
          <p:spPr>
            <a:xfrm>
              <a:off x="1684125" y="1496000"/>
              <a:ext cx="204600" cy="420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31"/>
            <p:cNvCxnSpPr>
              <a:stCxn id="291" idx="6"/>
              <a:endCxn id="293" idx="2"/>
            </p:cNvCxnSpPr>
            <p:nvPr/>
          </p:nvCxnSpPr>
          <p:spPr>
            <a:xfrm flipH="1" rot="10800000">
              <a:off x="1684125" y="17246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31"/>
            <p:cNvCxnSpPr>
              <a:stCxn id="290" idx="6"/>
              <a:endCxn id="294" idx="2"/>
            </p:cNvCxnSpPr>
            <p:nvPr/>
          </p:nvCxnSpPr>
          <p:spPr>
            <a:xfrm>
              <a:off x="1684125" y="1800800"/>
              <a:ext cx="187500" cy="76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31"/>
            <p:cNvCxnSpPr>
              <a:stCxn id="289" idx="6"/>
              <a:endCxn id="294" idx="2"/>
            </p:cNvCxnSpPr>
            <p:nvPr/>
          </p:nvCxnSpPr>
          <p:spPr>
            <a:xfrm>
              <a:off x="1684125" y="1648400"/>
              <a:ext cx="187500" cy="228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7" name="Google Shape;327;p31"/>
          <p:cNvGrpSpPr/>
          <p:nvPr/>
        </p:nvGrpSpPr>
        <p:grpSpPr>
          <a:xfrm>
            <a:off x="4512567" y="1866429"/>
            <a:ext cx="522041" cy="567545"/>
            <a:chOff x="3298100" y="1841598"/>
            <a:chExt cx="537300" cy="611052"/>
          </a:xfrm>
        </p:grpSpPr>
        <p:sp>
          <p:nvSpPr>
            <p:cNvPr id="328" name="Google Shape;328;p31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4" name="Google Shape;334;p31"/>
          <p:cNvGrpSpPr/>
          <p:nvPr/>
        </p:nvGrpSpPr>
        <p:grpSpPr>
          <a:xfrm>
            <a:off x="3496098" y="1829902"/>
            <a:ext cx="522041" cy="567545"/>
            <a:chOff x="3298100" y="1841598"/>
            <a:chExt cx="537300" cy="611052"/>
          </a:xfrm>
        </p:grpSpPr>
        <p:sp>
          <p:nvSpPr>
            <p:cNvPr id="335" name="Google Shape;335;p31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>
            <a:off x="5356497" y="1866429"/>
            <a:ext cx="522041" cy="567545"/>
            <a:chOff x="3298100" y="1841598"/>
            <a:chExt cx="537300" cy="611052"/>
          </a:xfrm>
        </p:grpSpPr>
        <p:sp>
          <p:nvSpPr>
            <p:cNvPr id="342" name="Google Shape;342;p31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8" name="Google Shape;348;p31"/>
          <p:cNvGrpSpPr/>
          <p:nvPr/>
        </p:nvGrpSpPr>
        <p:grpSpPr>
          <a:xfrm>
            <a:off x="5196837" y="4072564"/>
            <a:ext cx="772838" cy="705755"/>
            <a:chOff x="3684021" y="3357425"/>
            <a:chExt cx="795428" cy="759857"/>
          </a:xfrm>
        </p:grpSpPr>
        <p:grpSp>
          <p:nvGrpSpPr>
            <p:cNvPr id="349" name="Google Shape;349;p31"/>
            <p:cNvGrpSpPr/>
            <p:nvPr/>
          </p:nvGrpSpPr>
          <p:grpSpPr>
            <a:xfrm rot="-1561617">
              <a:off x="3796582" y="3427411"/>
              <a:ext cx="462258" cy="619885"/>
              <a:chOff x="4607875" y="2934950"/>
              <a:chExt cx="462252" cy="619876"/>
            </a:xfrm>
          </p:grpSpPr>
          <p:sp>
            <p:nvSpPr>
              <p:cNvPr id="350" name="Google Shape;350;p31"/>
              <p:cNvSpPr/>
              <p:nvPr/>
            </p:nvSpPr>
            <p:spPr>
              <a:xfrm>
                <a:off x="4607875" y="2934950"/>
                <a:ext cx="315522" cy="388854"/>
              </a:xfrm>
              <a:prstGeom prst="lightningBolt">
                <a:avLst/>
              </a:prstGeom>
              <a:solidFill>
                <a:srgbClr val="1D1C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1" name="Google Shape;351;p31"/>
              <p:cNvSpPr/>
              <p:nvPr/>
            </p:nvSpPr>
            <p:spPr>
              <a:xfrm rot="-2159208">
                <a:off x="4887661" y="3225857"/>
                <a:ext cx="93431" cy="3333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52" name="Google Shape;352;p31"/>
            <p:cNvGrpSpPr/>
            <p:nvPr/>
          </p:nvGrpSpPr>
          <p:grpSpPr>
            <a:xfrm rot="-1394850">
              <a:off x="3817858" y="3451450"/>
              <a:ext cx="571962" cy="571811"/>
              <a:chOff x="5977390" y="3299344"/>
              <a:chExt cx="571967" cy="571816"/>
            </a:xfrm>
          </p:grpSpPr>
          <p:sp>
            <p:nvSpPr>
              <p:cNvPr id="353" name="Google Shape;353;p31"/>
              <p:cNvSpPr/>
              <p:nvPr/>
            </p:nvSpPr>
            <p:spPr>
              <a:xfrm rot="-2700000">
                <a:off x="6114413" y="3470185"/>
                <a:ext cx="496389" cy="31820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54" name="Google Shape;354;p31"/>
              <p:cNvSpPr/>
              <p:nvPr/>
            </p:nvSpPr>
            <p:spPr>
              <a:xfrm rot="-2700000">
                <a:off x="5960698" y="3639657"/>
                <a:ext cx="384383" cy="112006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355" name="Google Shape;355;p31"/>
              <p:cNvCxnSpPr/>
              <p:nvPr/>
            </p:nvCxnSpPr>
            <p:spPr>
              <a:xfrm rot="-2700000">
                <a:off x="5988198" y="3687186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31"/>
              <p:cNvCxnSpPr/>
              <p:nvPr/>
            </p:nvCxnSpPr>
            <p:spPr>
              <a:xfrm rot="-2700000">
                <a:off x="6011034" y="3710022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57" name="Google Shape;357;p31"/>
          <p:cNvGrpSpPr/>
          <p:nvPr/>
        </p:nvGrpSpPr>
        <p:grpSpPr>
          <a:xfrm>
            <a:off x="6044411" y="4021223"/>
            <a:ext cx="772838" cy="705755"/>
            <a:chOff x="3684021" y="3357425"/>
            <a:chExt cx="795428" cy="759857"/>
          </a:xfrm>
        </p:grpSpPr>
        <p:grpSp>
          <p:nvGrpSpPr>
            <p:cNvPr id="358" name="Google Shape;358;p31"/>
            <p:cNvGrpSpPr/>
            <p:nvPr/>
          </p:nvGrpSpPr>
          <p:grpSpPr>
            <a:xfrm rot="-1561617">
              <a:off x="3796582" y="3427411"/>
              <a:ext cx="462258" cy="619885"/>
              <a:chOff x="4607875" y="2934950"/>
              <a:chExt cx="462252" cy="619876"/>
            </a:xfrm>
          </p:grpSpPr>
          <p:sp>
            <p:nvSpPr>
              <p:cNvPr id="359" name="Google Shape;359;p31"/>
              <p:cNvSpPr/>
              <p:nvPr/>
            </p:nvSpPr>
            <p:spPr>
              <a:xfrm>
                <a:off x="4607875" y="2934950"/>
                <a:ext cx="315522" cy="388854"/>
              </a:xfrm>
              <a:prstGeom prst="lightningBolt">
                <a:avLst/>
              </a:prstGeom>
              <a:solidFill>
                <a:srgbClr val="1D1C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0" name="Google Shape;360;p31"/>
              <p:cNvSpPr/>
              <p:nvPr/>
            </p:nvSpPr>
            <p:spPr>
              <a:xfrm rot="-2159208">
                <a:off x="4887661" y="3225857"/>
                <a:ext cx="93431" cy="33333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61" name="Google Shape;361;p31"/>
            <p:cNvGrpSpPr/>
            <p:nvPr/>
          </p:nvGrpSpPr>
          <p:grpSpPr>
            <a:xfrm rot="-1394850">
              <a:off x="3817858" y="3451450"/>
              <a:ext cx="571962" cy="571811"/>
              <a:chOff x="5977390" y="3299344"/>
              <a:chExt cx="571967" cy="571816"/>
            </a:xfrm>
          </p:grpSpPr>
          <p:sp>
            <p:nvSpPr>
              <p:cNvPr id="362" name="Google Shape;362;p31"/>
              <p:cNvSpPr/>
              <p:nvPr/>
            </p:nvSpPr>
            <p:spPr>
              <a:xfrm rot="-2700000">
                <a:off x="6114413" y="3470185"/>
                <a:ext cx="496389" cy="31820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63" name="Google Shape;363;p31"/>
              <p:cNvSpPr/>
              <p:nvPr/>
            </p:nvSpPr>
            <p:spPr>
              <a:xfrm rot="-2700000">
                <a:off x="5960698" y="3639657"/>
                <a:ext cx="384383" cy="112006"/>
              </a:xfrm>
              <a:prstGeom prst="roundRect">
                <a:avLst>
                  <a:gd fmla="val 16667" name="adj"/>
                </a:avLst>
              </a:prstGeom>
              <a:solidFill>
                <a:srgbClr val="1D1C1D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364" name="Google Shape;364;p31"/>
              <p:cNvCxnSpPr/>
              <p:nvPr/>
            </p:nvCxnSpPr>
            <p:spPr>
              <a:xfrm rot="-2700000">
                <a:off x="5988198" y="3687186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31"/>
              <p:cNvCxnSpPr/>
              <p:nvPr/>
            </p:nvCxnSpPr>
            <p:spPr>
              <a:xfrm rot="-2700000">
                <a:off x="6011034" y="3710022"/>
                <a:ext cx="312258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66" name="Google Shape;366;p31"/>
          <p:cNvGrpSpPr/>
          <p:nvPr/>
        </p:nvGrpSpPr>
        <p:grpSpPr>
          <a:xfrm>
            <a:off x="6949065" y="2356611"/>
            <a:ext cx="469574" cy="448889"/>
            <a:chOff x="5093200" y="943400"/>
            <a:chExt cx="483300" cy="483300"/>
          </a:xfrm>
        </p:grpSpPr>
        <p:grpSp>
          <p:nvGrpSpPr>
            <p:cNvPr id="367" name="Google Shape;367;p31"/>
            <p:cNvGrpSpPr/>
            <p:nvPr/>
          </p:nvGrpSpPr>
          <p:grpSpPr>
            <a:xfrm rot="-5400000">
              <a:off x="5220550" y="943400"/>
              <a:ext cx="228600" cy="483300"/>
              <a:chOff x="5228557" y="943400"/>
              <a:chExt cx="228600" cy="483300"/>
            </a:xfrm>
          </p:grpSpPr>
          <p:cxnSp>
            <p:nvCxnSpPr>
              <p:cNvPr id="368" name="Google Shape;368;p31"/>
              <p:cNvCxnSpPr/>
              <p:nvPr/>
            </p:nvCxnSpPr>
            <p:spPr>
              <a:xfrm>
                <a:off x="52285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31"/>
              <p:cNvCxnSpPr/>
              <p:nvPr/>
            </p:nvCxnSpPr>
            <p:spPr>
              <a:xfrm>
                <a:off x="53047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31"/>
              <p:cNvCxnSpPr/>
              <p:nvPr/>
            </p:nvCxnSpPr>
            <p:spPr>
              <a:xfrm>
                <a:off x="53809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31"/>
              <p:cNvCxnSpPr/>
              <p:nvPr/>
            </p:nvCxnSpPr>
            <p:spPr>
              <a:xfrm>
                <a:off x="54571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72" name="Google Shape;372;p31"/>
            <p:cNvGrpSpPr/>
            <p:nvPr/>
          </p:nvGrpSpPr>
          <p:grpSpPr>
            <a:xfrm>
              <a:off x="5228557" y="943400"/>
              <a:ext cx="228600" cy="483300"/>
              <a:chOff x="5228557" y="943400"/>
              <a:chExt cx="228600" cy="483300"/>
            </a:xfrm>
          </p:grpSpPr>
          <p:cxnSp>
            <p:nvCxnSpPr>
              <p:cNvPr id="373" name="Google Shape;373;p31"/>
              <p:cNvCxnSpPr/>
              <p:nvPr/>
            </p:nvCxnSpPr>
            <p:spPr>
              <a:xfrm>
                <a:off x="52285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4" name="Google Shape;374;p31"/>
              <p:cNvCxnSpPr/>
              <p:nvPr/>
            </p:nvCxnSpPr>
            <p:spPr>
              <a:xfrm>
                <a:off x="53047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Google Shape;375;p31"/>
              <p:cNvCxnSpPr/>
              <p:nvPr/>
            </p:nvCxnSpPr>
            <p:spPr>
              <a:xfrm>
                <a:off x="53809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6" name="Google Shape;376;p31"/>
              <p:cNvCxnSpPr/>
              <p:nvPr/>
            </p:nvCxnSpPr>
            <p:spPr>
              <a:xfrm>
                <a:off x="54571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77" name="Google Shape;377;p31"/>
            <p:cNvSpPr/>
            <p:nvPr/>
          </p:nvSpPr>
          <p:spPr>
            <a:xfrm>
              <a:off x="5172850" y="1019900"/>
              <a:ext cx="345000" cy="330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GPU</a:t>
              </a:r>
              <a:endParaRPr b="1" sz="1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78" name="Google Shape;378;p31"/>
          <p:cNvGrpSpPr/>
          <p:nvPr/>
        </p:nvGrpSpPr>
        <p:grpSpPr>
          <a:xfrm>
            <a:off x="7095868" y="2966492"/>
            <a:ext cx="469574" cy="448889"/>
            <a:chOff x="5093200" y="943400"/>
            <a:chExt cx="483300" cy="483300"/>
          </a:xfrm>
        </p:grpSpPr>
        <p:grpSp>
          <p:nvGrpSpPr>
            <p:cNvPr id="379" name="Google Shape;379;p31"/>
            <p:cNvGrpSpPr/>
            <p:nvPr/>
          </p:nvGrpSpPr>
          <p:grpSpPr>
            <a:xfrm rot="-5400000">
              <a:off x="5220550" y="943400"/>
              <a:ext cx="228600" cy="483300"/>
              <a:chOff x="5228557" y="943400"/>
              <a:chExt cx="228600" cy="483300"/>
            </a:xfrm>
          </p:grpSpPr>
          <p:cxnSp>
            <p:nvCxnSpPr>
              <p:cNvPr id="380" name="Google Shape;380;p31"/>
              <p:cNvCxnSpPr/>
              <p:nvPr/>
            </p:nvCxnSpPr>
            <p:spPr>
              <a:xfrm>
                <a:off x="52285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1" name="Google Shape;381;p31"/>
              <p:cNvCxnSpPr/>
              <p:nvPr/>
            </p:nvCxnSpPr>
            <p:spPr>
              <a:xfrm>
                <a:off x="53047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2" name="Google Shape;382;p31"/>
              <p:cNvCxnSpPr/>
              <p:nvPr/>
            </p:nvCxnSpPr>
            <p:spPr>
              <a:xfrm>
                <a:off x="53809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3" name="Google Shape;383;p31"/>
              <p:cNvCxnSpPr/>
              <p:nvPr/>
            </p:nvCxnSpPr>
            <p:spPr>
              <a:xfrm>
                <a:off x="54571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84" name="Google Shape;384;p31"/>
            <p:cNvGrpSpPr/>
            <p:nvPr/>
          </p:nvGrpSpPr>
          <p:grpSpPr>
            <a:xfrm>
              <a:off x="5228557" y="943400"/>
              <a:ext cx="228600" cy="483300"/>
              <a:chOff x="5228557" y="943400"/>
              <a:chExt cx="228600" cy="483300"/>
            </a:xfrm>
          </p:grpSpPr>
          <p:cxnSp>
            <p:nvCxnSpPr>
              <p:cNvPr id="385" name="Google Shape;385;p31"/>
              <p:cNvCxnSpPr/>
              <p:nvPr/>
            </p:nvCxnSpPr>
            <p:spPr>
              <a:xfrm>
                <a:off x="52285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31"/>
              <p:cNvCxnSpPr/>
              <p:nvPr/>
            </p:nvCxnSpPr>
            <p:spPr>
              <a:xfrm>
                <a:off x="53047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31"/>
              <p:cNvCxnSpPr/>
              <p:nvPr/>
            </p:nvCxnSpPr>
            <p:spPr>
              <a:xfrm>
                <a:off x="53809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31"/>
              <p:cNvCxnSpPr/>
              <p:nvPr/>
            </p:nvCxnSpPr>
            <p:spPr>
              <a:xfrm>
                <a:off x="5457157" y="943400"/>
                <a:ext cx="0" cy="48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89" name="Google Shape;389;p31"/>
            <p:cNvSpPr/>
            <p:nvPr/>
          </p:nvSpPr>
          <p:spPr>
            <a:xfrm>
              <a:off x="5172850" y="1019900"/>
              <a:ext cx="345000" cy="330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GPU</a:t>
              </a:r>
              <a:endParaRPr b="1" sz="11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90" name="Google Shape;390;p31"/>
          <p:cNvSpPr txBox="1"/>
          <p:nvPr/>
        </p:nvSpPr>
        <p:spPr>
          <a:xfrm>
            <a:off x="1226430" y="1654850"/>
            <a:ext cx="102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Data</a:t>
            </a:r>
            <a:endParaRPr b="1" sz="22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1307538" y="4297718"/>
            <a:ext cx="11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Models</a:t>
            </a:r>
            <a:endParaRPr b="1" sz="22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31"/>
          <p:cNvSpPr txBox="1"/>
          <p:nvPr/>
        </p:nvSpPr>
        <p:spPr>
          <a:xfrm>
            <a:off x="6817418" y="4039968"/>
            <a:ext cx="102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Tools</a:t>
            </a:r>
            <a:endParaRPr b="1" sz="22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3" name="Google Shape;393;p31"/>
          <p:cNvSpPr txBox="1"/>
          <p:nvPr/>
        </p:nvSpPr>
        <p:spPr>
          <a:xfrm>
            <a:off x="4113040" y="1415700"/>
            <a:ext cx="132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Agents</a:t>
            </a:r>
            <a:endParaRPr b="1" sz="22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6949270" y="1827299"/>
            <a:ext cx="112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95959"/>
                </a:solidFill>
                <a:latin typeface="Nunito"/>
                <a:ea typeface="Nunito"/>
                <a:cs typeface="Nunito"/>
                <a:sym typeface="Nunito"/>
              </a:rPr>
              <a:t>GPUs</a:t>
            </a:r>
            <a:endParaRPr b="1" sz="2200">
              <a:solidFill>
                <a:srgbClr val="5959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95" name="Google Shape;395;p31"/>
          <p:cNvCxnSpPr>
            <a:stCxn id="222" idx="4"/>
          </p:cNvCxnSpPr>
          <p:nvPr/>
        </p:nvCxnSpPr>
        <p:spPr>
          <a:xfrm>
            <a:off x="1998787" y="2470310"/>
            <a:ext cx="889500" cy="420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1"/>
          <p:cNvCxnSpPr>
            <a:stCxn id="234" idx="4"/>
            <a:endCxn id="218" idx="1"/>
          </p:cNvCxnSpPr>
          <p:nvPr/>
        </p:nvCxnSpPr>
        <p:spPr>
          <a:xfrm>
            <a:off x="1739044" y="2925088"/>
            <a:ext cx="1135800" cy="216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31"/>
          <p:cNvCxnSpPr>
            <a:stCxn id="228" idx="4"/>
          </p:cNvCxnSpPr>
          <p:nvPr/>
        </p:nvCxnSpPr>
        <p:spPr>
          <a:xfrm flipH="1" rot="10800000">
            <a:off x="1817941" y="3336700"/>
            <a:ext cx="1047000" cy="486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31"/>
          <p:cNvSpPr txBox="1"/>
          <p:nvPr/>
        </p:nvSpPr>
        <p:spPr>
          <a:xfrm>
            <a:off x="2879003" y="3328601"/>
            <a:ext cx="356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Identity, Attribution, Verification, Payments</a:t>
            </a:r>
            <a:endParaRPr b="1" sz="13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9" name="Google Shape;399;p31"/>
          <p:cNvCxnSpPr>
            <a:stCxn id="340" idx="2"/>
          </p:cNvCxnSpPr>
          <p:nvPr/>
        </p:nvCxnSpPr>
        <p:spPr>
          <a:xfrm>
            <a:off x="3749248" y="2397447"/>
            <a:ext cx="57000" cy="233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1"/>
          <p:cNvCxnSpPr>
            <a:stCxn id="333" idx="2"/>
          </p:cNvCxnSpPr>
          <p:nvPr/>
        </p:nvCxnSpPr>
        <p:spPr>
          <a:xfrm>
            <a:off x="4765717" y="2433973"/>
            <a:ext cx="13200" cy="181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31"/>
          <p:cNvCxnSpPr>
            <a:stCxn id="347" idx="2"/>
          </p:cNvCxnSpPr>
          <p:nvPr/>
        </p:nvCxnSpPr>
        <p:spPr>
          <a:xfrm flipH="1">
            <a:off x="5556848" y="2433973"/>
            <a:ext cx="52800" cy="189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31"/>
          <p:cNvCxnSpPr>
            <a:stCxn id="288" idx="0"/>
          </p:cNvCxnSpPr>
          <p:nvPr/>
        </p:nvCxnSpPr>
        <p:spPr>
          <a:xfrm flipH="1" rot="10800000">
            <a:off x="2986005" y="3665114"/>
            <a:ext cx="564000" cy="2934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1"/>
          <p:cNvCxnSpPr>
            <a:stCxn id="243" idx="0"/>
          </p:cNvCxnSpPr>
          <p:nvPr/>
        </p:nvCxnSpPr>
        <p:spPr>
          <a:xfrm flipH="1" rot="10800000">
            <a:off x="3903185" y="3665202"/>
            <a:ext cx="138900" cy="445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1"/>
          <p:cNvCxnSpPr/>
          <p:nvPr/>
        </p:nvCxnSpPr>
        <p:spPr>
          <a:xfrm rot="10800000">
            <a:off x="5121334" y="3679074"/>
            <a:ext cx="346500" cy="429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1"/>
          <p:cNvCxnSpPr/>
          <p:nvPr/>
        </p:nvCxnSpPr>
        <p:spPr>
          <a:xfrm rot="10800000">
            <a:off x="5720669" y="3671540"/>
            <a:ext cx="510000" cy="416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1"/>
          <p:cNvCxnSpPr/>
          <p:nvPr/>
        </p:nvCxnSpPr>
        <p:spPr>
          <a:xfrm flipH="1" rot="10800000">
            <a:off x="6303906" y="3203322"/>
            <a:ext cx="723900" cy="816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1"/>
          <p:cNvCxnSpPr/>
          <p:nvPr/>
        </p:nvCxnSpPr>
        <p:spPr>
          <a:xfrm flipH="1" rot="10800000">
            <a:off x="6296109" y="2578335"/>
            <a:ext cx="606600" cy="290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2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413" name="Google Shape;413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5024" y="221750"/>
              <a:ext cx="1002300" cy="2218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5" name="Google Shape;415;p32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416" name="Google Shape;416;p32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Kite AI Platform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8" name="Google Shape;418;p32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Kite AI is the programmable trust layer in the Agentic AI world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32" title="Frame 1321314891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00" y="986280"/>
            <a:ext cx="8477251" cy="390747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2"/>
          <p:cNvSpPr txBox="1"/>
          <p:nvPr/>
        </p:nvSpPr>
        <p:spPr>
          <a:xfrm>
            <a:off x="1392775" y="2226450"/>
            <a:ext cx="1992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Kite Agent Passport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3"/>
          <p:cNvSpPr/>
          <p:nvPr/>
        </p:nvSpPr>
        <p:spPr>
          <a:xfrm flipH="1" rot="5400000">
            <a:off x="2886425" y="640000"/>
            <a:ext cx="3401700" cy="5439000"/>
          </a:xfrm>
          <a:prstGeom prst="bentArrow">
            <a:avLst>
              <a:gd fmla="val 8824" name="adj1"/>
              <a:gd fmla="val 4412" name="adj2"/>
              <a:gd fmla="val 9160" name="adj3"/>
              <a:gd fmla="val 18083" name="adj4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3"/>
          <p:cNvSpPr/>
          <p:nvPr/>
        </p:nvSpPr>
        <p:spPr>
          <a:xfrm>
            <a:off x="1867775" y="1068375"/>
            <a:ext cx="2380200" cy="3733500"/>
          </a:xfrm>
          <a:prstGeom prst="bentArrow">
            <a:avLst>
              <a:gd fmla="val 25000" name="adj1"/>
              <a:gd fmla="val 6504" name="adj2"/>
              <a:gd fmla="val 15853" name="adj3"/>
              <a:gd fmla="val 15233" name="adj4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3"/>
          <p:cNvSpPr/>
          <p:nvPr/>
        </p:nvSpPr>
        <p:spPr>
          <a:xfrm>
            <a:off x="6099800" y="1581150"/>
            <a:ext cx="378900" cy="2820600"/>
          </a:xfrm>
          <a:prstGeom prst="rect">
            <a:avLst/>
          </a:prstGeom>
          <a:solidFill>
            <a:srgbClr val="E4E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3"/>
          <p:cNvGrpSpPr/>
          <p:nvPr/>
        </p:nvGrpSpPr>
        <p:grpSpPr>
          <a:xfrm>
            <a:off x="0" y="0"/>
            <a:ext cx="1191487" cy="253200"/>
            <a:chOff x="0" y="0"/>
            <a:chExt cx="1698000" cy="253200"/>
          </a:xfrm>
        </p:grpSpPr>
        <p:sp>
          <p:nvSpPr>
            <p:cNvPr id="429" name="Google Shape;429;p33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0" y="0"/>
              <a:ext cx="16980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Kite AI Platform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31" name="Google Shape;431;p33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Transactions through Kite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3" name="Google Shape;433;p33"/>
          <p:cNvGrpSpPr/>
          <p:nvPr/>
        </p:nvGrpSpPr>
        <p:grpSpPr>
          <a:xfrm>
            <a:off x="1178542" y="1961411"/>
            <a:ext cx="310663" cy="417267"/>
            <a:chOff x="409650" y="728275"/>
            <a:chExt cx="327600" cy="418775"/>
          </a:xfrm>
        </p:grpSpPr>
        <p:sp>
          <p:nvSpPr>
            <p:cNvPr id="434" name="Google Shape;434;p33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36" name="Google Shape;436;p33"/>
          <p:cNvGrpSpPr/>
          <p:nvPr/>
        </p:nvGrpSpPr>
        <p:grpSpPr>
          <a:xfrm>
            <a:off x="1178542" y="2778961"/>
            <a:ext cx="310663" cy="417267"/>
            <a:chOff x="409650" y="728275"/>
            <a:chExt cx="327600" cy="418775"/>
          </a:xfrm>
        </p:grpSpPr>
        <p:sp>
          <p:nvSpPr>
            <p:cNvPr id="437" name="Google Shape;437;p33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39" name="Google Shape;439;p33"/>
          <p:cNvGrpSpPr/>
          <p:nvPr/>
        </p:nvGrpSpPr>
        <p:grpSpPr>
          <a:xfrm>
            <a:off x="1178542" y="3612961"/>
            <a:ext cx="310663" cy="417267"/>
            <a:chOff x="409650" y="728275"/>
            <a:chExt cx="327600" cy="418775"/>
          </a:xfrm>
        </p:grpSpPr>
        <p:sp>
          <p:nvSpPr>
            <p:cNvPr id="440" name="Google Shape;440;p33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42" name="Google Shape;442;p33"/>
          <p:cNvGrpSpPr/>
          <p:nvPr/>
        </p:nvGrpSpPr>
        <p:grpSpPr>
          <a:xfrm>
            <a:off x="1786908" y="1961403"/>
            <a:ext cx="430051" cy="417271"/>
            <a:chOff x="6596300" y="1597300"/>
            <a:chExt cx="587100" cy="590450"/>
          </a:xfrm>
        </p:grpSpPr>
        <p:sp>
          <p:nvSpPr>
            <p:cNvPr id="443" name="Google Shape;443;p33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33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7" name="Google Shape;447;p33"/>
          <p:cNvGrpSpPr/>
          <p:nvPr/>
        </p:nvGrpSpPr>
        <p:grpSpPr>
          <a:xfrm>
            <a:off x="2787225" y="1876788"/>
            <a:ext cx="473700" cy="586500"/>
            <a:chOff x="2330025" y="1683975"/>
            <a:chExt cx="473700" cy="586500"/>
          </a:xfrm>
        </p:grpSpPr>
        <p:sp>
          <p:nvSpPr>
            <p:cNvPr id="448" name="Google Shape;448;p33"/>
            <p:cNvSpPr/>
            <p:nvPr/>
          </p:nvSpPr>
          <p:spPr>
            <a:xfrm>
              <a:off x="2330025" y="1683975"/>
              <a:ext cx="473700" cy="586500"/>
            </a:xfrm>
            <a:prstGeom prst="foldedCorner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pic>
          <p:nvPicPr>
            <p:cNvPr id="449" name="Google Shape;449;p33" title="KiteAI-Logomark-transparent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78100" y="1788450"/>
              <a:ext cx="377549" cy="377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0" name="Google Shape;450;p33"/>
          <p:cNvGrpSpPr/>
          <p:nvPr/>
        </p:nvGrpSpPr>
        <p:grpSpPr>
          <a:xfrm>
            <a:off x="2787225" y="2694325"/>
            <a:ext cx="473700" cy="586500"/>
            <a:chOff x="2330025" y="1683975"/>
            <a:chExt cx="473700" cy="586500"/>
          </a:xfrm>
        </p:grpSpPr>
        <p:sp>
          <p:nvSpPr>
            <p:cNvPr id="451" name="Google Shape;451;p33"/>
            <p:cNvSpPr/>
            <p:nvPr/>
          </p:nvSpPr>
          <p:spPr>
            <a:xfrm>
              <a:off x="2330025" y="1683975"/>
              <a:ext cx="473700" cy="586500"/>
            </a:xfrm>
            <a:prstGeom prst="foldedCorner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pic>
          <p:nvPicPr>
            <p:cNvPr id="452" name="Google Shape;452;p33" title="KiteAI-Logomark-transparent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78100" y="1788450"/>
              <a:ext cx="377549" cy="377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3" name="Google Shape;453;p33"/>
          <p:cNvGrpSpPr/>
          <p:nvPr/>
        </p:nvGrpSpPr>
        <p:grpSpPr>
          <a:xfrm>
            <a:off x="2787225" y="3528325"/>
            <a:ext cx="473700" cy="586500"/>
            <a:chOff x="2330025" y="1683975"/>
            <a:chExt cx="473700" cy="586500"/>
          </a:xfrm>
        </p:grpSpPr>
        <p:sp>
          <p:nvSpPr>
            <p:cNvPr id="454" name="Google Shape;454;p33"/>
            <p:cNvSpPr/>
            <p:nvPr/>
          </p:nvSpPr>
          <p:spPr>
            <a:xfrm>
              <a:off x="2330025" y="1683975"/>
              <a:ext cx="473700" cy="586500"/>
            </a:xfrm>
            <a:prstGeom prst="foldedCorner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pic>
          <p:nvPicPr>
            <p:cNvPr id="455" name="Google Shape;455;p33" title="KiteAI-Logomark-transparent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78100" y="1788450"/>
              <a:ext cx="377549" cy="377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6" name="Google Shape;456;p33"/>
          <p:cNvGrpSpPr/>
          <p:nvPr/>
        </p:nvGrpSpPr>
        <p:grpSpPr>
          <a:xfrm>
            <a:off x="4420873" y="2707677"/>
            <a:ext cx="522041" cy="567545"/>
            <a:chOff x="3298100" y="1841598"/>
            <a:chExt cx="537300" cy="611052"/>
          </a:xfrm>
        </p:grpSpPr>
        <p:sp>
          <p:nvSpPr>
            <p:cNvPr id="457" name="Google Shape;457;p33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63" name="Google Shape;463;p33"/>
          <p:cNvCxnSpPr>
            <a:stCxn id="445" idx="3"/>
            <a:endCxn id="448" idx="1"/>
          </p:cNvCxnSpPr>
          <p:nvPr/>
        </p:nvCxnSpPr>
        <p:spPr>
          <a:xfrm flipH="1" rot="10800000">
            <a:off x="2216959" y="2169994"/>
            <a:ext cx="570300" cy="7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3"/>
          <p:cNvCxnSpPr>
            <a:stCxn id="465" idx="3"/>
            <a:endCxn id="451" idx="1"/>
          </p:cNvCxnSpPr>
          <p:nvPr/>
        </p:nvCxnSpPr>
        <p:spPr>
          <a:xfrm flipH="1" rot="10800000">
            <a:off x="2216925" y="2987575"/>
            <a:ext cx="570300" cy="7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3"/>
          <p:cNvCxnSpPr>
            <a:stCxn id="467" idx="3"/>
            <a:endCxn id="454" idx="1"/>
          </p:cNvCxnSpPr>
          <p:nvPr/>
        </p:nvCxnSpPr>
        <p:spPr>
          <a:xfrm flipH="1" rot="10800000">
            <a:off x="2216925" y="3821575"/>
            <a:ext cx="570300" cy="7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68" name="Google Shape;468;p33"/>
          <p:cNvSpPr txBox="1"/>
          <p:nvPr/>
        </p:nvSpPr>
        <p:spPr>
          <a:xfrm>
            <a:off x="2377275" y="4211225"/>
            <a:ext cx="12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Kite Passport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9" name="Google Shape;469;p33"/>
          <p:cNvCxnSpPr>
            <a:stCxn id="448" idx="3"/>
            <a:endCxn id="470" idx="1"/>
          </p:cNvCxnSpPr>
          <p:nvPr/>
        </p:nvCxnSpPr>
        <p:spPr>
          <a:xfrm>
            <a:off x="3260925" y="2170038"/>
            <a:ext cx="891000" cy="817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471" name="Google Shape;471;p33"/>
          <p:cNvCxnSpPr>
            <a:stCxn id="451" idx="3"/>
            <a:endCxn id="470" idx="1"/>
          </p:cNvCxnSpPr>
          <p:nvPr/>
        </p:nvCxnSpPr>
        <p:spPr>
          <a:xfrm>
            <a:off x="3260925" y="2987575"/>
            <a:ext cx="8910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472" name="Google Shape;472;p33"/>
          <p:cNvCxnSpPr>
            <a:stCxn id="454" idx="3"/>
            <a:endCxn id="470" idx="1"/>
          </p:cNvCxnSpPr>
          <p:nvPr/>
        </p:nvCxnSpPr>
        <p:spPr>
          <a:xfrm flipH="1" rot="10800000">
            <a:off x="3260925" y="2987575"/>
            <a:ext cx="891000" cy="834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dot"/>
            <a:round/>
            <a:headEnd len="med" w="med" type="none"/>
            <a:tailEnd len="med" w="med" type="stealth"/>
          </a:ln>
        </p:spPr>
      </p:cxnSp>
      <p:grpSp>
        <p:nvGrpSpPr>
          <p:cNvPr id="473" name="Google Shape;473;p33"/>
          <p:cNvGrpSpPr/>
          <p:nvPr/>
        </p:nvGrpSpPr>
        <p:grpSpPr>
          <a:xfrm>
            <a:off x="4450617" y="425698"/>
            <a:ext cx="310663" cy="417267"/>
            <a:chOff x="409650" y="728275"/>
            <a:chExt cx="327600" cy="418775"/>
          </a:xfrm>
        </p:grpSpPr>
        <p:sp>
          <p:nvSpPr>
            <p:cNvPr id="474" name="Google Shape;474;p33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76" name="Google Shape;476;p33"/>
          <p:cNvGrpSpPr/>
          <p:nvPr/>
        </p:nvGrpSpPr>
        <p:grpSpPr>
          <a:xfrm>
            <a:off x="5827648" y="1811127"/>
            <a:ext cx="522041" cy="567545"/>
            <a:chOff x="3298100" y="1841598"/>
            <a:chExt cx="537300" cy="611052"/>
          </a:xfrm>
        </p:grpSpPr>
        <p:sp>
          <p:nvSpPr>
            <p:cNvPr id="477" name="Google Shape;477;p33"/>
            <p:cNvSpPr/>
            <p:nvPr/>
          </p:nvSpPr>
          <p:spPr>
            <a:xfrm>
              <a:off x="3385900" y="2033775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578335" y="2033750"/>
              <a:ext cx="161100" cy="960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377900" y="1841598"/>
              <a:ext cx="361500" cy="1602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3298100" y="1957836"/>
              <a:ext cx="537300" cy="58500"/>
            </a:xfrm>
            <a:prstGeom prst="roundRect">
              <a:avLst>
                <a:gd fmla="val 16667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33"/>
            <p:cNvSpPr/>
            <p:nvPr/>
          </p:nvSpPr>
          <p:spPr>
            <a:xfrm flipH="1" rot="10800000">
              <a:off x="3478100" y="2233950"/>
              <a:ext cx="161100" cy="58500"/>
            </a:xfrm>
            <a:prstGeom prst="trapezoid">
              <a:avLst>
                <a:gd fmla="val 54744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478100" y="2292450"/>
              <a:ext cx="161100" cy="160200"/>
            </a:xfrm>
            <a:prstGeom prst="trapezoid">
              <a:avLst>
                <a:gd fmla="val 32728" name="adj"/>
              </a:avLst>
            </a:prstGeom>
            <a:solidFill>
              <a:srgbClr val="1D1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0" name="Google Shape;470;p33"/>
          <p:cNvSpPr/>
          <p:nvPr/>
        </p:nvSpPr>
        <p:spPr>
          <a:xfrm>
            <a:off x="4152050" y="2840275"/>
            <a:ext cx="10320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33" title="KiteAI-Logomark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475" y="4030213"/>
            <a:ext cx="377549" cy="37754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3"/>
          <p:cNvSpPr txBox="1"/>
          <p:nvPr/>
        </p:nvSpPr>
        <p:spPr>
          <a:xfrm>
            <a:off x="5681750" y="4401750"/>
            <a:ext cx="12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Kite Catalog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5" name="Google Shape;485;p33"/>
          <p:cNvGrpSpPr/>
          <p:nvPr/>
        </p:nvGrpSpPr>
        <p:grpSpPr>
          <a:xfrm>
            <a:off x="5827662" y="2644174"/>
            <a:ext cx="457714" cy="351165"/>
            <a:chOff x="6963175" y="2612100"/>
            <a:chExt cx="873000" cy="549813"/>
          </a:xfrm>
        </p:grpSpPr>
        <p:sp>
          <p:nvSpPr>
            <p:cNvPr id="486" name="Google Shape;486;p33"/>
            <p:cNvSpPr/>
            <p:nvPr/>
          </p:nvSpPr>
          <p:spPr>
            <a:xfrm>
              <a:off x="6963175" y="2612100"/>
              <a:ext cx="873000" cy="161400"/>
            </a:xfrm>
            <a:prstGeom prst="trapezoid">
              <a:avLst>
                <a:gd fmla="val 25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7036225" y="3022413"/>
              <a:ext cx="726900" cy="13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7447425" y="2868925"/>
              <a:ext cx="310800" cy="139500"/>
            </a:xfrm>
            <a:prstGeom prst="rect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">
                  <a:latin typeface="Nunito"/>
                  <a:ea typeface="Nunito"/>
                  <a:cs typeface="Nunito"/>
                  <a:sym typeface="Nunito"/>
                </a:rPr>
                <a:t>$$$</a:t>
              </a:r>
              <a:endParaRPr b="1" sz="500"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489" name="Google Shape;489;p33"/>
            <p:cNvGrpSpPr/>
            <p:nvPr/>
          </p:nvGrpSpPr>
          <p:grpSpPr>
            <a:xfrm>
              <a:off x="7139487" y="2792724"/>
              <a:ext cx="215069" cy="278402"/>
              <a:chOff x="409650" y="728275"/>
              <a:chExt cx="327600" cy="418775"/>
            </a:xfrm>
          </p:grpSpPr>
          <p:sp>
            <p:nvSpPr>
              <p:cNvPr id="490" name="Google Shape;490;p33"/>
              <p:cNvSpPr/>
              <p:nvPr/>
            </p:nvSpPr>
            <p:spPr>
              <a:xfrm>
                <a:off x="427850" y="910350"/>
                <a:ext cx="291300" cy="236700"/>
              </a:xfrm>
              <a:prstGeom prst="triangle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409650" y="728275"/>
                <a:ext cx="327600" cy="3186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exend"/>
                  <a:ea typeface="Lexend"/>
                  <a:cs typeface="Lexend"/>
                  <a:sym typeface="Lexend"/>
                </a:endParaRPr>
              </a:p>
            </p:txBody>
          </p:sp>
        </p:grpSp>
      </p:grpSp>
      <p:grpSp>
        <p:nvGrpSpPr>
          <p:cNvPr id="492" name="Google Shape;492;p33"/>
          <p:cNvGrpSpPr/>
          <p:nvPr/>
        </p:nvGrpSpPr>
        <p:grpSpPr>
          <a:xfrm>
            <a:off x="4390933" y="1068378"/>
            <a:ext cx="430051" cy="417271"/>
            <a:chOff x="6596300" y="1597300"/>
            <a:chExt cx="587100" cy="590450"/>
          </a:xfrm>
        </p:grpSpPr>
        <p:sp>
          <p:nvSpPr>
            <p:cNvPr id="493" name="Google Shape;493;p33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97" name="Google Shape;497;p33"/>
          <p:cNvGrpSpPr/>
          <p:nvPr/>
        </p:nvGrpSpPr>
        <p:grpSpPr>
          <a:xfrm>
            <a:off x="5879575" y="3456174"/>
            <a:ext cx="418200" cy="329076"/>
            <a:chOff x="1990725" y="3603886"/>
            <a:chExt cx="418200" cy="329076"/>
          </a:xfrm>
        </p:grpSpPr>
        <p:sp>
          <p:nvSpPr>
            <p:cNvPr id="498" name="Google Shape;498;p33"/>
            <p:cNvSpPr/>
            <p:nvPr/>
          </p:nvSpPr>
          <p:spPr>
            <a:xfrm>
              <a:off x="1990725" y="3822863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1990725" y="3766450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1990725" y="3712262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1990725" y="3655248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1990725" y="3603886"/>
              <a:ext cx="418200" cy="110100"/>
            </a:xfrm>
            <a:prstGeom prst="can">
              <a:avLst>
                <a:gd fmla="val 50000" name="adj"/>
              </a:avLst>
            </a:prstGeom>
            <a:solidFill>
              <a:srgbClr val="FFFFFF"/>
            </a:solidFill>
            <a:ln cap="flat" cmpd="sng" w="19050">
              <a:solidFill>
                <a:srgbClr val="1D1C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3" name="Google Shape;503;p33"/>
          <p:cNvGrpSpPr/>
          <p:nvPr/>
        </p:nvGrpSpPr>
        <p:grpSpPr>
          <a:xfrm>
            <a:off x="7536442" y="1886261"/>
            <a:ext cx="310663" cy="417267"/>
            <a:chOff x="409650" y="728275"/>
            <a:chExt cx="327600" cy="418775"/>
          </a:xfrm>
        </p:grpSpPr>
        <p:sp>
          <p:nvSpPr>
            <p:cNvPr id="504" name="Google Shape;504;p33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506" name="Google Shape;506;p33"/>
          <p:cNvGrpSpPr/>
          <p:nvPr/>
        </p:nvGrpSpPr>
        <p:grpSpPr>
          <a:xfrm>
            <a:off x="7536442" y="2649161"/>
            <a:ext cx="310663" cy="417267"/>
            <a:chOff x="409650" y="728275"/>
            <a:chExt cx="327600" cy="418775"/>
          </a:xfrm>
        </p:grpSpPr>
        <p:sp>
          <p:nvSpPr>
            <p:cNvPr id="507" name="Google Shape;507;p33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509" name="Google Shape;509;p33"/>
          <p:cNvGrpSpPr/>
          <p:nvPr/>
        </p:nvGrpSpPr>
        <p:grpSpPr>
          <a:xfrm>
            <a:off x="7536442" y="3412073"/>
            <a:ext cx="310663" cy="417267"/>
            <a:chOff x="409650" y="728275"/>
            <a:chExt cx="327600" cy="418775"/>
          </a:xfrm>
        </p:grpSpPr>
        <p:sp>
          <p:nvSpPr>
            <p:cNvPr id="510" name="Google Shape;510;p33"/>
            <p:cNvSpPr/>
            <p:nvPr/>
          </p:nvSpPr>
          <p:spPr>
            <a:xfrm>
              <a:off x="427850" y="910350"/>
              <a:ext cx="291300" cy="236700"/>
            </a:xfrm>
            <a:prstGeom prst="triangl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409650" y="728275"/>
              <a:ext cx="327600" cy="31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512" name="Google Shape;512;p33"/>
          <p:cNvCxnSpPr>
            <a:endCxn id="470" idx="3"/>
          </p:cNvCxnSpPr>
          <p:nvPr/>
        </p:nvCxnSpPr>
        <p:spPr>
          <a:xfrm flipH="1">
            <a:off x="5184050" y="2123575"/>
            <a:ext cx="615600" cy="864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3"/>
          <p:cNvCxnSpPr>
            <a:endCxn id="470" idx="3"/>
          </p:cNvCxnSpPr>
          <p:nvPr/>
        </p:nvCxnSpPr>
        <p:spPr>
          <a:xfrm flipH="1">
            <a:off x="5184050" y="2982175"/>
            <a:ext cx="497700" cy="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514" name="Google Shape;514;p33"/>
          <p:cNvGrpSpPr/>
          <p:nvPr/>
        </p:nvGrpSpPr>
        <p:grpSpPr>
          <a:xfrm>
            <a:off x="6896758" y="2644807"/>
            <a:ext cx="430051" cy="417271"/>
            <a:chOff x="6596300" y="1597300"/>
            <a:chExt cx="587100" cy="590450"/>
          </a:xfrm>
        </p:grpSpPr>
        <p:sp>
          <p:nvSpPr>
            <p:cNvPr id="515" name="Google Shape;515;p33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8" name="Google Shape;518;p33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19" name="Google Shape;519;p33"/>
          <p:cNvCxnSpPr>
            <a:endCxn id="470" idx="3"/>
          </p:cNvCxnSpPr>
          <p:nvPr/>
        </p:nvCxnSpPr>
        <p:spPr>
          <a:xfrm rot="10800000">
            <a:off x="5184050" y="2987575"/>
            <a:ext cx="564900" cy="64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520" name="Google Shape;520;p33"/>
          <p:cNvGrpSpPr/>
          <p:nvPr/>
        </p:nvGrpSpPr>
        <p:grpSpPr>
          <a:xfrm>
            <a:off x="6900883" y="1886265"/>
            <a:ext cx="430051" cy="417271"/>
            <a:chOff x="6596300" y="1597300"/>
            <a:chExt cx="587100" cy="590450"/>
          </a:xfrm>
        </p:grpSpPr>
        <p:sp>
          <p:nvSpPr>
            <p:cNvPr id="521" name="Google Shape;521;p33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2" name="Google Shape;522;p33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5" name="Google Shape;525;p33"/>
          <p:cNvGrpSpPr/>
          <p:nvPr/>
        </p:nvGrpSpPr>
        <p:grpSpPr>
          <a:xfrm>
            <a:off x="6896758" y="3412078"/>
            <a:ext cx="430051" cy="417271"/>
            <a:chOff x="6596300" y="1597300"/>
            <a:chExt cx="587100" cy="590450"/>
          </a:xfrm>
        </p:grpSpPr>
        <p:sp>
          <p:nvSpPr>
            <p:cNvPr id="526" name="Google Shape;526;p33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7" name="Google Shape;527;p33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00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0" name="Google Shape;530;p33"/>
          <p:cNvGrpSpPr/>
          <p:nvPr/>
        </p:nvGrpSpPr>
        <p:grpSpPr>
          <a:xfrm>
            <a:off x="1786908" y="2782815"/>
            <a:ext cx="430051" cy="417271"/>
            <a:chOff x="6596300" y="1597300"/>
            <a:chExt cx="587100" cy="590450"/>
          </a:xfrm>
        </p:grpSpPr>
        <p:sp>
          <p:nvSpPr>
            <p:cNvPr id="531" name="Google Shape;531;p33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2" name="Google Shape;532;p33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4" name="Google Shape;534;p33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5" name="Google Shape;535;p33"/>
          <p:cNvGrpSpPr/>
          <p:nvPr/>
        </p:nvGrpSpPr>
        <p:grpSpPr>
          <a:xfrm>
            <a:off x="1786908" y="3616815"/>
            <a:ext cx="430051" cy="417271"/>
            <a:chOff x="6596300" y="1597300"/>
            <a:chExt cx="587100" cy="590450"/>
          </a:xfrm>
        </p:grpSpPr>
        <p:sp>
          <p:nvSpPr>
            <p:cNvPr id="536" name="Google Shape;536;p33"/>
            <p:cNvSpPr/>
            <p:nvPr/>
          </p:nvSpPr>
          <p:spPr>
            <a:xfrm rot="-1414307">
              <a:off x="6693308" y="1669750"/>
              <a:ext cx="393100" cy="146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 rot="-582842">
              <a:off x="6727919" y="1710075"/>
              <a:ext cx="392934" cy="146728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6596300" y="1738950"/>
              <a:ext cx="587100" cy="3291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9" name="Google Shape;539;p33"/>
            <p:cNvSpPr/>
            <p:nvPr/>
          </p:nvSpPr>
          <p:spPr>
            <a:xfrm rot="-5400000">
              <a:off x="6595700" y="1739550"/>
              <a:ext cx="448800" cy="447600"/>
            </a:xfrm>
            <a:prstGeom prst="parallelogram">
              <a:avLst>
                <a:gd fmla="val 25000" name="adj"/>
              </a:avLst>
            </a:prstGeom>
            <a:solidFill>
              <a:srgbClr val="0000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0" name="Google Shape;540;p33"/>
          <p:cNvSpPr txBox="1"/>
          <p:nvPr/>
        </p:nvSpPr>
        <p:spPr>
          <a:xfrm>
            <a:off x="3569475" y="3365250"/>
            <a:ext cx="174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Authorize &amp; Govern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Payments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33"/>
          <p:cNvSpPr txBox="1"/>
          <p:nvPr/>
        </p:nvSpPr>
        <p:spPr>
          <a:xfrm>
            <a:off x="1556000" y="1036938"/>
            <a:ext cx="27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$$$ Stablecoin Payments $$$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2" name="Google Shape;542;p33"/>
          <p:cNvSpPr txBox="1"/>
          <p:nvPr/>
        </p:nvSpPr>
        <p:spPr>
          <a:xfrm>
            <a:off x="2970350" y="4707813"/>
            <a:ext cx="27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$$$ Stablecoin Payments $$$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3" name="Google Shape;543;p33"/>
          <p:cNvSpPr txBox="1"/>
          <p:nvPr/>
        </p:nvSpPr>
        <p:spPr>
          <a:xfrm>
            <a:off x="390050" y="2677075"/>
            <a:ext cx="7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Agent Users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4" name="Google Shape;544;p33"/>
          <p:cNvSpPr txBox="1"/>
          <p:nvPr/>
        </p:nvSpPr>
        <p:spPr>
          <a:xfrm>
            <a:off x="4788950" y="279775"/>
            <a:ext cx="9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Agent Builders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45" name="Google Shape;545;p33"/>
          <p:cNvSpPr txBox="1"/>
          <p:nvPr/>
        </p:nvSpPr>
        <p:spPr>
          <a:xfrm>
            <a:off x="7938175" y="2549988"/>
            <a:ext cx="103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Service Providers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46" name="Google Shape;546;p33" title="KiteAI-Logomark-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550" y="1711050"/>
            <a:ext cx="377549" cy="37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3"/>
          <p:cNvSpPr txBox="1"/>
          <p:nvPr/>
        </p:nvSpPr>
        <p:spPr>
          <a:xfrm>
            <a:off x="4927625" y="1699725"/>
            <a:ext cx="12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Kite SDK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33"/>
          <p:cNvSpPr/>
          <p:nvPr/>
        </p:nvSpPr>
        <p:spPr>
          <a:xfrm rot="5400000">
            <a:off x="5837275" y="179175"/>
            <a:ext cx="606300" cy="2352900"/>
          </a:xfrm>
          <a:prstGeom prst="bentArrow">
            <a:avLst>
              <a:gd fmla="val 52770" name="adj1"/>
              <a:gd fmla="val 26385" name="adj2"/>
              <a:gd fmla="val 15853" name="adj3"/>
              <a:gd fmla="val 15233" name="adj4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3"/>
          <p:cNvSpPr txBox="1"/>
          <p:nvPr/>
        </p:nvSpPr>
        <p:spPr>
          <a:xfrm>
            <a:off x="4820975" y="1038150"/>
            <a:ext cx="27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$$$ Stablecoin Payments $$$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34"/>
          <p:cNvGrpSpPr/>
          <p:nvPr/>
        </p:nvGrpSpPr>
        <p:grpSpPr>
          <a:xfrm>
            <a:off x="0" y="0"/>
            <a:ext cx="975714" cy="253200"/>
            <a:chOff x="0" y="0"/>
            <a:chExt cx="1390500" cy="253200"/>
          </a:xfrm>
        </p:grpSpPr>
        <p:sp>
          <p:nvSpPr>
            <p:cNvPr id="555" name="Google Shape;555;p34"/>
            <p:cNvSpPr/>
            <p:nvPr/>
          </p:nvSpPr>
          <p:spPr>
            <a:xfrm>
              <a:off x="0" y="0"/>
              <a:ext cx="141600" cy="141600"/>
            </a:xfrm>
            <a:prstGeom prst="rect">
              <a:avLst/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0" y="0"/>
              <a:ext cx="1390500" cy="253200"/>
            </a:xfrm>
            <a:prstGeom prst="round2DiagRect">
              <a:avLst>
                <a:gd fmla="val 26183" name="adj1"/>
                <a:gd fmla="val 0" name="adj2"/>
              </a:avLst>
            </a:prstGeom>
            <a:solidFill>
              <a:srgbClr val="00A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Architecture</a:t>
              </a:r>
              <a:endParaRPr b="1" i="0" sz="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57" name="Google Shape;557;p34"/>
          <p:cNvSpPr/>
          <p:nvPr/>
        </p:nvSpPr>
        <p:spPr>
          <a:xfrm>
            <a:off x="342900" y="398475"/>
            <a:ext cx="792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Inter ExtraBold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Kite AI plat</a:t>
            </a:r>
            <a:r>
              <a:rPr lang="en" sz="1900">
                <a:latin typeface="Inter ExtraBold"/>
                <a:ea typeface="Inter ExtraBold"/>
                <a:cs typeface="Inter ExtraBold"/>
                <a:sym typeface="Inter ExtraBold"/>
              </a:rPr>
              <a:t>form a</a:t>
            </a:r>
            <a:r>
              <a:rPr b="0" i="0" lang="en" sz="1900" u="none" cap="none" strike="noStrike">
                <a:solidFill>
                  <a:srgbClr val="000000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rchitecture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34" title="Screenshot 2025-07-22 at 3.14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50" y="1098925"/>
            <a:ext cx="6988476" cy="41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